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m4a" ContentType="audio/mp4"/>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56" r:id="rId2"/>
    <p:sldId id="387" r:id="rId3"/>
    <p:sldId id="284" r:id="rId4"/>
    <p:sldId id="295" r:id="rId5"/>
    <p:sldId id="395" r:id="rId6"/>
    <p:sldId id="321" r:id="rId7"/>
    <p:sldId id="322" r:id="rId8"/>
    <p:sldId id="323" r:id="rId9"/>
    <p:sldId id="324" r:id="rId10"/>
    <p:sldId id="325" r:id="rId11"/>
    <p:sldId id="326" r:id="rId12"/>
    <p:sldId id="396" r:id="rId13"/>
    <p:sldId id="397" r:id="rId14"/>
    <p:sldId id="398" r:id="rId15"/>
    <p:sldId id="327" r:id="rId16"/>
    <p:sldId id="328" r:id="rId17"/>
    <p:sldId id="329" r:id="rId18"/>
    <p:sldId id="332" r:id="rId19"/>
    <p:sldId id="333" r:id="rId20"/>
    <p:sldId id="334" r:id="rId21"/>
    <p:sldId id="366" r:id="rId22"/>
    <p:sldId id="367" r:id="rId23"/>
    <p:sldId id="368" r:id="rId24"/>
    <p:sldId id="369" r:id="rId25"/>
    <p:sldId id="371" r:id="rId26"/>
    <p:sldId id="372" r:id="rId27"/>
    <p:sldId id="388" r:id="rId28"/>
    <p:sldId id="389" r:id="rId29"/>
    <p:sldId id="335" r:id="rId30"/>
    <p:sldId id="336" r:id="rId31"/>
    <p:sldId id="337" r:id="rId32"/>
    <p:sldId id="338" r:id="rId33"/>
    <p:sldId id="339" r:id="rId34"/>
    <p:sldId id="340" r:id="rId35"/>
    <p:sldId id="341" r:id="rId36"/>
    <p:sldId id="378" r:id="rId37"/>
    <p:sldId id="342" r:id="rId38"/>
    <p:sldId id="343" r:id="rId39"/>
    <p:sldId id="390" r:id="rId40"/>
    <p:sldId id="344" r:id="rId41"/>
    <p:sldId id="357" r:id="rId42"/>
    <p:sldId id="345" r:id="rId43"/>
    <p:sldId id="346" r:id="rId44"/>
    <p:sldId id="347" r:id="rId45"/>
    <p:sldId id="348" r:id="rId46"/>
    <p:sldId id="373" r:id="rId47"/>
    <p:sldId id="361" r:id="rId48"/>
    <p:sldId id="352" r:id="rId49"/>
    <p:sldId id="386" r:id="rId50"/>
    <p:sldId id="353" r:id="rId51"/>
    <p:sldId id="354" r:id="rId52"/>
    <p:sldId id="38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017"/>
    <p:restoredTop sz="94578"/>
  </p:normalViewPr>
  <p:slideViewPr>
    <p:cSldViewPr>
      <p:cViewPr varScale="1">
        <p:scale>
          <a:sx n="108" d="100"/>
          <a:sy n="108" d="100"/>
        </p:scale>
        <p:origin x="122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55BF53-0727-4DA5-A135-1786104E8FDC}" type="datetimeFigureOut">
              <a:rPr lang="en-US" smtClean="0"/>
              <a:pPr/>
              <a:t>10/14/21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D578C2-2243-444A-BE28-4751525529BA}" type="slidenum">
              <a:rPr lang="en-US" smtClean="0"/>
              <a:pPr/>
              <a:t>‹#›</a:t>
            </a:fld>
            <a:endParaRPr lang="en-US"/>
          </a:p>
        </p:txBody>
      </p:sp>
    </p:spTree>
    <p:extLst>
      <p:ext uri="{BB962C8B-B14F-4D97-AF65-F5344CB8AC3E}">
        <p14:creationId xmlns:p14="http://schemas.microsoft.com/office/powerpoint/2010/main" val="4156397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B5880E-13E8-44BA-952D-9CA2BD75CF3D}" type="datetimeFigureOut">
              <a:rPr lang="en-US" smtClean="0"/>
              <a:pPr/>
              <a:t>10/14/21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C42AD1-FEE0-4E6E-B099-CA2EB51C42E2}" type="slidenum">
              <a:rPr lang="en-US" smtClean="0"/>
              <a:pPr/>
              <a:t>‹#›</a:t>
            </a:fld>
            <a:endParaRPr lang="en-US"/>
          </a:p>
        </p:txBody>
      </p:sp>
    </p:spTree>
    <p:extLst>
      <p:ext uri="{BB962C8B-B14F-4D97-AF65-F5344CB8AC3E}">
        <p14:creationId xmlns:p14="http://schemas.microsoft.com/office/powerpoint/2010/main" val="5545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42AD1-FEE0-4E6E-B099-CA2EB51C42E2}" type="slidenum">
              <a:rPr lang="en-US" smtClean="0"/>
              <a:pPr/>
              <a:t>1</a:t>
            </a:fld>
            <a:endParaRPr lang="en-US"/>
          </a:p>
        </p:txBody>
      </p:sp>
    </p:spTree>
    <p:extLst>
      <p:ext uri="{BB962C8B-B14F-4D97-AF65-F5344CB8AC3E}">
        <p14:creationId xmlns:p14="http://schemas.microsoft.com/office/powerpoint/2010/main" val="214595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42AD1-FEE0-4E6E-B099-CA2EB51C42E2}" type="slidenum">
              <a:rPr lang="en-US" smtClean="0"/>
              <a:pPr/>
              <a:t>10</a:t>
            </a:fld>
            <a:endParaRPr lang="en-US"/>
          </a:p>
        </p:txBody>
      </p:sp>
    </p:spTree>
    <p:extLst>
      <p:ext uri="{BB962C8B-B14F-4D97-AF65-F5344CB8AC3E}">
        <p14:creationId xmlns:p14="http://schemas.microsoft.com/office/powerpoint/2010/main" val="83951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42AD1-FEE0-4E6E-B099-CA2EB51C42E2}" type="slidenum">
              <a:rPr lang="en-US" smtClean="0"/>
              <a:pPr/>
              <a:t>13</a:t>
            </a:fld>
            <a:endParaRPr lang="en-US"/>
          </a:p>
        </p:txBody>
      </p:sp>
    </p:spTree>
    <p:extLst>
      <p:ext uri="{BB962C8B-B14F-4D97-AF65-F5344CB8AC3E}">
        <p14:creationId xmlns:p14="http://schemas.microsoft.com/office/powerpoint/2010/main" val="118230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E46FBA0-C183-48C3-9CBF-8DEF62AAE0A4}" type="datetimeFigureOut">
              <a:rPr lang="en-US" smtClean="0"/>
              <a:pPr/>
              <a:t>10/14/21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36DB979-D81D-4E6A-9CE2-96AFC57213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36DB979-D81D-4E6A-9CE2-96AFC57213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36DB979-D81D-4E6A-9CE2-96AFC57213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36DB979-D81D-4E6A-9CE2-96AFC5721373}"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36DB979-D81D-4E6A-9CE2-96AFC5721373}"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36DB979-D81D-4E6A-9CE2-96AFC5721373}"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36DB979-D81D-4E6A-9CE2-96AFC572137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36DB979-D81D-4E6A-9CE2-96AFC5721373}"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E46FBA0-C183-48C3-9CBF-8DEF62AAE0A4}" type="datetimeFigureOut">
              <a:rPr lang="en-US" smtClean="0"/>
              <a:pPr/>
              <a:t>10/14/21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36DB979-D81D-4E6A-9CE2-96AFC57213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E46FBA0-C183-48C3-9CBF-8DEF62AAE0A4}" type="datetimeFigureOut">
              <a:rPr lang="en-US" smtClean="0"/>
              <a:pPr/>
              <a:t>10/14/21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36DB979-D81D-4E6A-9CE2-96AFC572137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E46FBA0-C183-48C3-9CBF-8DEF62AAE0A4}" type="datetimeFigureOut">
              <a:rPr lang="en-US" smtClean="0"/>
              <a:pPr/>
              <a:t>10/14/21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36DB979-D81D-4E6A-9CE2-96AFC5721373}"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E46FBA0-C183-48C3-9CBF-8DEF62AAE0A4}" type="datetimeFigureOut">
              <a:rPr lang="en-US" smtClean="0"/>
              <a:pPr/>
              <a:t>10/14/21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36DB979-D81D-4E6A-9CE2-96AFC57213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2.jpeg"/><Relationship Id="rId8"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2.jpeg"/><Relationship Id="rId8"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jpe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32.m4a"/><Relationship Id="rId2" Type="http://schemas.openxmlformats.org/officeDocument/2006/relationships/audio" Target="../media/media32.m4a"/></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4" Type="http://schemas.openxmlformats.org/officeDocument/2006/relationships/slideLayout" Target="../slideLayouts/slideLayout2.xml"/><Relationship Id="rId5" Type="http://schemas.openxmlformats.org/officeDocument/2006/relationships/oleObject" Target="../embeddings/oleObject2.bin"/><Relationship Id="rId6" Type="http://schemas.openxmlformats.org/officeDocument/2006/relationships/image" Target="../media/image18.png"/><Relationship Id="rId7" Type="http://schemas.openxmlformats.org/officeDocument/2006/relationships/image" Target="../media/image2.jpeg"/><Relationship Id="rId8" Type="http://schemas.openxmlformats.org/officeDocument/2006/relationships/image" Target="../media/image3.png"/><Relationship Id="rId1" Type="http://schemas.openxmlformats.org/officeDocument/2006/relationships/vmlDrawing" Target="../drawings/vmlDrawing2.vml"/><Relationship Id="rId2" Type="http://schemas.microsoft.com/office/2007/relationships/media" Target="../media/media33.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9.jpe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34.m4a"/><Relationship Id="rId2" Type="http://schemas.openxmlformats.org/officeDocument/2006/relationships/audio" Target="../media/media34.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35.m4a"/><Relationship Id="rId2" Type="http://schemas.openxmlformats.org/officeDocument/2006/relationships/audio" Target="../media/media35.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jpeg"/><Relationship Id="rId8" Type="http://schemas.openxmlformats.org/officeDocument/2006/relationships/image" Target="../media/image3.png"/><Relationship Id="rId1" Type="http://schemas.microsoft.com/office/2007/relationships/media" Target="../media/media36.m4a"/><Relationship Id="rId2" Type="http://schemas.openxmlformats.org/officeDocument/2006/relationships/audio" Target="../media/media36.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37.m4a"/><Relationship Id="rId2"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jpe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38.m4a"/><Relationship Id="rId2" Type="http://schemas.openxmlformats.org/officeDocument/2006/relationships/audio" Target="../media/media3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6.jpe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39.m4a"/><Relationship Id="rId2" Type="http://schemas.openxmlformats.org/officeDocument/2006/relationships/audio" Target="../media/media39.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40.m4a"/><Relationship Id="rId2" Type="http://schemas.openxmlformats.org/officeDocument/2006/relationships/audio" Target="../media/media40.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1.m4a"/><Relationship Id="rId2" Type="http://schemas.openxmlformats.org/officeDocument/2006/relationships/audio" Target="../media/media41.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2.m4a"/><Relationship Id="rId2" Type="http://schemas.openxmlformats.org/officeDocument/2006/relationships/audio" Target="../media/media42.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3.m4a"/><Relationship Id="rId2" Type="http://schemas.openxmlformats.org/officeDocument/2006/relationships/audio" Target="../media/media43.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9.jpe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44.m4a"/><Relationship Id="rId2" Type="http://schemas.openxmlformats.org/officeDocument/2006/relationships/audio" Target="../media/media44.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5.m4a"/><Relationship Id="rId2" Type="http://schemas.openxmlformats.org/officeDocument/2006/relationships/audio" Target="../media/media45.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6.m4a"/><Relationship Id="rId2" Type="http://schemas.openxmlformats.org/officeDocument/2006/relationships/audio" Target="../media/media46.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7.m4a"/><Relationship Id="rId2" Type="http://schemas.openxmlformats.org/officeDocument/2006/relationships/audio" Target="../media/media47.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8.m4a"/><Relationship Id="rId2" Type="http://schemas.openxmlformats.org/officeDocument/2006/relationships/audio" Target="../media/media48.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49.m4a"/><Relationship Id="rId2" Type="http://schemas.openxmlformats.org/officeDocument/2006/relationships/audio" Target="../media/media49.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mailto:julhlee@iu.edu" TargetMode="External"/><Relationship Id="rId5" Type="http://schemas.openxmlformats.org/officeDocument/2006/relationships/image" Target="../media/image30.jpeg"/><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50.m4a"/><Relationship Id="rId2" Type="http://schemas.openxmlformats.org/officeDocument/2006/relationships/audio" Target="../media/media50.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jpeg"/><Relationship Id="rId5" Type="http://schemas.openxmlformats.org/officeDocument/2006/relationships/image" Target="../media/image31.jpg"/><Relationship Id="rId6" Type="http://schemas.openxmlformats.org/officeDocument/2006/relationships/image" Target="../media/image3.png"/><Relationship Id="rId1" Type="http://schemas.microsoft.com/office/2007/relationships/media" Target="../media/media51.m4a"/><Relationship Id="rId2" Type="http://schemas.openxmlformats.org/officeDocument/2006/relationships/audio" Target="../media/media51.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52.m4a"/><Relationship Id="rId2" Type="http://schemas.openxmlformats.org/officeDocument/2006/relationships/audio" Target="../media/media52.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jpe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4" Type="http://schemas.openxmlformats.org/officeDocument/2006/relationships/slideLayout" Target="../slideLayouts/slideLayout7.xml"/><Relationship Id="rId5" Type="http://schemas.openxmlformats.org/officeDocument/2006/relationships/oleObject" Target="../embeddings/oleObject1.bin"/><Relationship Id="rId6" Type="http://schemas.openxmlformats.org/officeDocument/2006/relationships/image" Target="../media/image5.png"/><Relationship Id="rId7" Type="http://schemas.openxmlformats.org/officeDocument/2006/relationships/image" Target="../media/image2.jpeg"/><Relationship Id="rId8" Type="http://schemas.openxmlformats.org/officeDocument/2006/relationships/image" Target="../media/image3.png"/><Relationship Id="rId1" Type="http://schemas.openxmlformats.org/officeDocument/2006/relationships/vmlDrawing" Target="../drawings/vmlDrawing1.vml"/><Relationship Id="rId2"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0"/>
            <a:ext cx="8305800" cy="1448761"/>
          </a:xfrm>
        </p:spPr>
        <p:txBody>
          <a:bodyPr>
            <a:normAutofit fontScale="90000"/>
          </a:bodyPr>
          <a:lstStyle/>
          <a:p>
            <a:pPr algn="ctr"/>
            <a:r>
              <a:rPr lang="en-US" dirty="0" smtClean="0"/>
              <a:t/>
            </a:r>
            <a:br>
              <a:rPr lang="en-US" dirty="0" smtClean="0"/>
            </a:br>
            <a:r>
              <a:rPr lang="en-US" dirty="0" smtClean="0">
                <a:effectLst/>
              </a:rPr>
              <a:t>Medical Acupuncture in Pediatric Pain Management</a:t>
            </a:r>
            <a:r>
              <a:rPr lang="en-US" dirty="0">
                <a:effectLst/>
              </a:rPr>
              <a:t/>
            </a:r>
            <a:br>
              <a:rPr lang="en-US" dirty="0">
                <a:effectLst/>
              </a:rPr>
            </a:br>
            <a:r>
              <a:rPr lang="en-US" dirty="0">
                <a:effectLst/>
              </a:rPr>
              <a:t> </a:t>
            </a:r>
            <a:r>
              <a:rPr lang="en-US" sz="2700" dirty="0">
                <a:effectLst/>
              </a:rPr>
              <a:t>SIAATIP </a:t>
            </a:r>
            <a:r>
              <a:rPr lang="en-US" sz="2700" dirty="0" smtClean="0">
                <a:effectLst/>
              </a:rPr>
              <a:t>International Congress</a:t>
            </a:r>
            <a:br>
              <a:rPr lang="en-US" sz="2700" dirty="0" smtClean="0">
                <a:effectLst/>
              </a:rPr>
            </a:br>
            <a:r>
              <a:rPr lang="en-US" sz="2700" dirty="0" smtClean="0">
                <a:effectLst/>
              </a:rPr>
              <a:t>October 15, 2021</a:t>
            </a:r>
            <a:endParaRPr lang="en-US" sz="2700" dirty="0"/>
          </a:p>
        </p:txBody>
      </p:sp>
      <p:sp>
        <p:nvSpPr>
          <p:cNvPr id="3" name="Subtitle 2"/>
          <p:cNvSpPr>
            <a:spLocks noGrp="1"/>
          </p:cNvSpPr>
          <p:nvPr>
            <p:ph type="subTitle" idx="1"/>
          </p:nvPr>
        </p:nvSpPr>
        <p:spPr>
          <a:xfrm>
            <a:off x="647700" y="3962400"/>
            <a:ext cx="7772400" cy="1199704"/>
          </a:xfrm>
        </p:spPr>
        <p:txBody>
          <a:bodyPr>
            <a:noAutofit/>
          </a:bodyPr>
          <a:lstStyle/>
          <a:p>
            <a:pPr algn="ctr"/>
            <a:r>
              <a:rPr lang="en-US" sz="1400" b="1" dirty="0" err="1" smtClean="0">
                <a:solidFill>
                  <a:schemeClr val="tx1"/>
                </a:solidFill>
                <a:latin typeface="Arial" pitchFamily="34" charset="0"/>
                <a:cs typeface="Arial" pitchFamily="34" charset="0"/>
              </a:rPr>
              <a:t>Juliane</a:t>
            </a:r>
            <a:r>
              <a:rPr lang="en-US" sz="1400" b="1" dirty="0" smtClean="0">
                <a:solidFill>
                  <a:schemeClr val="tx1"/>
                </a:solidFill>
                <a:latin typeface="Arial" pitchFamily="34" charset="0"/>
                <a:cs typeface="Arial" pitchFamily="34" charset="0"/>
              </a:rPr>
              <a:t> H Lee, MD, MS</a:t>
            </a:r>
          </a:p>
          <a:p>
            <a:pPr algn="ctr"/>
            <a:r>
              <a:rPr lang="en-US" sz="1400" b="1" dirty="0" smtClean="0">
                <a:solidFill>
                  <a:schemeClr val="tx1"/>
                </a:solidFill>
                <a:latin typeface="Arial" pitchFamily="34" charset="0"/>
                <a:cs typeface="Arial" pitchFamily="34" charset="0"/>
              </a:rPr>
              <a:t>Department of Anesthesiology</a:t>
            </a:r>
          </a:p>
          <a:p>
            <a:pPr algn="ctr"/>
            <a:r>
              <a:rPr lang="en-US" sz="1400" b="1" dirty="0" smtClean="0">
                <a:solidFill>
                  <a:schemeClr val="tx1"/>
                </a:solidFill>
                <a:latin typeface="Arial" pitchFamily="34" charset="0"/>
                <a:cs typeface="Arial" pitchFamily="34" charset="0"/>
              </a:rPr>
              <a:t>Division of Pediatric Anesthesiology &amp; Pain Management</a:t>
            </a:r>
          </a:p>
          <a:p>
            <a:pPr algn="ctr"/>
            <a:r>
              <a:rPr lang="en-US" sz="1400" b="1" dirty="0" smtClean="0">
                <a:solidFill>
                  <a:schemeClr val="tx1"/>
                </a:solidFill>
                <a:latin typeface="Arial" pitchFamily="34" charset="0"/>
                <a:cs typeface="Arial" pitchFamily="34" charset="0"/>
              </a:rPr>
              <a:t>Riley Hospital for Children, Indianapolis</a:t>
            </a:r>
          </a:p>
          <a:p>
            <a:pPr algn="ctr"/>
            <a:endParaRPr lang="en-US" sz="1400" b="1" dirty="0" smtClean="0">
              <a:solidFill>
                <a:schemeClr val="tx1"/>
              </a:solidFill>
              <a:latin typeface="Arial" pitchFamily="34" charset="0"/>
              <a:cs typeface="Arial"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6058814"/>
            <a:ext cx="2057400" cy="79918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68"/>
    </mc:Choice>
    <mc:Fallback>
      <p:transition spd="slow" advTm="1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p:cNvSpPr>
          <p:nvPr>
            <p:ph type="title"/>
          </p:nvPr>
        </p:nvSpPr>
        <p:spPr/>
        <p:txBody>
          <a:bodyPr>
            <a:noAutofit/>
          </a:bodyPr>
          <a:lstStyle/>
          <a:p>
            <a:pPr algn="ctr"/>
            <a:r>
              <a:rPr lang="en-US" sz="4400" b="1" dirty="0" smtClean="0">
                <a:solidFill>
                  <a:schemeClr val="tx1"/>
                </a:solidFill>
                <a:latin typeface="Arial" charset="0"/>
              </a:rPr>
              <a:t>PRINCIPAL MERIDIAN </a:t>
            </a:r>
            <a:br>
              <a:rPr lang="en-US" sz="4400" b="1" dirty="0" smtClean="0">
                <a:solidFill>
                  <a:schemeClr val="tx1"/>
                </a:solidFill>
                <a:latin typeface="Arial" charset="0"/>
              </a:rPr>
            </a:br>
            <a:r>
              <a:rPr lang="en-US" sz="4400" b="1" dirty="0" smtClean="0">
                <a:solidFill>
                  <a:schemeClr val="tx1"/>
                </a:solidFill>
                <a:latin typeface="Arial" charset="0"/>
              </a:rPr>
              <a:t>SYSTEM</a:t>
            </a:r>
          </a:p>
        </p:txBody>
      </p:sp>
      <p:sp>
        <p:nvSpPr>
          <p:cNvPr id="5" name="Content Placeholder 4"/>
          <p:cNvSpPr>
            <a:spLocks noGrp="1"/>
          </p:cNvSpPr>
          <p:nvPr>
            <p:ph idx="1"/>
          </p:nvPr>
        </p:nvSpPr>
        <p:spPr>
          <a:xfrm>
            <a:off x="0" y="1676400"/>
            <a:ext cx="9144000" cy="4389437"/>
          </a:xfrm>
        </p:spPr>
        <p:txBody>
          <a:bodyPr/>
          <a:lstStyle/>
          <a:p>
            <a:pPr algn="ctr">
              <a:buNone/>
            </a:pPr>
            <a:r>
              <a:rPr lang="en-US" sz="2000" dirty="0" smtClean="0">
                <a:latin typeface="Arial" pitchFamily="34" charset="0"/>
                <a:cs typeface="Arial" pitchFamily="34" charset="0"/>
              </a:rPr>
              <a:t>Circuits on which </a:t>
            </a:r>
            <a:r>
              <a:rPr lang="en-US" sz="2000" dirty="0" err="1" smtClean="0">
                <a:latin typeface="Arial" pitchFamily="34" charset="0"/>
                <a:cs typeface="Arial" pitchFamily="34" charset="0"/>
              </a:rPr>
              <a:t>Qi</a:t>
            </a:r>
            <a:r>
              <a:rPr lang="en-US" sz="2000" dirty="0" smtClean="0">
                <a:latin typeface="Arial" pitchFamily="34" charset="0"/>
                <a:cs typeface="Arial" pitchFamily="34" charset="0"/>
              </a:rPr>
              <a:t> flows; Each governs health of an organ system</a:t>
            </a:r>
            <a:endParaRPr lang="en-US" sz="2800" dirty="0" smtClean="0">
              <a:latin typeface="Arial" pitchFamily="34" charset="0"/>
              <a:cs typeface="Arial" pitchFamily="34" charset="0"/>
            </a:endParaRPr>
          </a:p>
        </p:txBody>
      </p:sp>
      <p:pic>
        <p:nvPicPr>
          <p:cNvPr id="6" name="Picture 4" descr="R:\Scans\Book Slides\c.3\3_25.JPG"/>
          <p:cNvPicPr>
            <a:picLocks noChangeAspect="1" noChangeArrowheads="1"/>
          </p:cNvPicPr>
          <p:nvPr/>
        </p:nvPicPr>
        <p:blipFill>
          <a:blip r:embed="rId5" cstate="print"/>
          <a:srcRect/>
          <a:stretch>
            <a:fillRect/>
          </a:stretch>
        </p:blipFill>
        <p:spPr bwMode="auto">
          <a:xfrm>
            <a:off x="0" y="2209800"/>
            <a:ext cx="4743062" cy="3873500"/>
          </a:xfrm>
          <a:prstGeom prst="rect">
            <a:avLst/>
          </a:prstGeom>
          <a:noFill/>
          <a:ln w="9525">
            <a:noFill/>
            <a:miter lim="800000"/>
            <a:headEnd/>
            <a:tailEnd/>
          </a:ln>
        </p:spPr>
      </p:pic>
      <p:sp>
        <p:nvSpPr>
          <p:cNvPr id="9" name="Rectangle 4"/>
          <p:cNvSpPr>
            <a:spLocks noChangeArrowheads="1"/>
          </p:cNvSpPr>
          <p:nvPr/>
        </p:nvSpPr>
        <p:spPr bwMode="auto">
          <a:xfrm>
            <a:off x="0" y="6581775"/>
            <a:ext cx="2614613" cy="276225"/>
          </a:xfrm>
          <a:prstGeom prst="rect">
            <a:avLst/>
          </a:prstGeom>
          <a:noFill/>
          <a:ln w="9525">
            <a:noFill/>
            <a:miter lim="800000"/>
            <a:headEnd/>
            <a:tailEnd/>
          </a:ln>
        </p:spPr>
        <p:txBody>
          <a:bodyPr wrap="none">
            <a:spAutoFit/>
          </a:bodyPr>
          <a:lstStyle/>
          <a:p>
            <a:r>
              <a:rPr lang="en-US" sz="1200" dirty="0">
                <a:solidFill>
                  <a:schemeClr val="bg1"/>
                </a:solidFill>
              </a:rPr>
              <a:t>Division of Pediatric Anesthesiology</a:t>
            </a:r>
          </a:p>
        </p:txBody>
      </p:sp>
      <p:pic>
        <p:nvPicPr>
          <p:cNvPr id="8" name="Content Placeholder 4" descr="R:\Scans\Book Slides\c.3\3_17B.JPG"/>
          <p:cNvPicPr>
            <a:picLocks noChangeAspect="1" noChangeArrowheads="1"/>
          </p:cNvPicPr>
          <p:nvPr/>
        </p:nvPicPr>
        <p:blipFill>
          <a:blip r:embed="rId6" cstate="print"/>
          <a:stretch>
            <a:fillRect/>
          </a:stretch>
        </p:blipFill>
        <p:spPr bwMode="auto">
          <a:xfrm>
            <a:off x="4724400" y="2209800"/>
            <a:ext cx="4419600" cy="3886200"/>
          </a:xfrm>
          <a:prstGeom prst="rect">
            <a:avLst/>
          </a:prstGeom>
          <a:noFill/>
          <a:ln w="9525">
            <a:noFill/>
            <a:miter lim="800000"/>
            <a:headEnd/>
            <a:tailEnd/>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6236410"/>
            <a:ext cx="1600200" cy="62158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47059043"/>
      </p:ext>
    </p:extLst>
  </p:cSld>
  <p:clrMapOvr>
    <a:masterClrMapping/>
  </p:clrMapOvr>
  <mc:AlternateContent xmlns:mc="http://schemas.openxmlformats.org/markup-compatibility/2006">
    <mc:Choice xmlns:p14="http://schemas.microsoft.com/office/powerpoint/2010/main" Requires="p14">
      <p:transition spd="slow" p14:dur="2000" advTm="44013"/>
    </mc:Choice>
    <mc:Fallback>
      <p:transition spd="slow" advTm="4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229600" cy="1143000"/>
          </a:xfrm>
        </p:spPr>
        <p:txBody>
          <a:bodyPr>
            <a:normAutofit fontScale="90000"/>
          </a:bodyPr>
          <a:lstStyle/>
          <a:p>
            <a:r>
              <a:rPr lang="en-US" dirty="0" smtClean="0"/>
              <a:t>From the Korean National Museum</a:t>
            </a:r>
            <a:endParaRPr lang="en-US" dirty="0"/>
          </a:p>
        </p:txBody>
      </p:sp>
      <p:pic>
        <p:nvPicPr>
          <p:cNvPr id="183298" name="Picture 2"/>
          <p:cNvPicPr>
            <a:picLocks noGrp="1" noChangeAspect="1" noChangeArrowheads="1"/>
          </p:cNvPicPr>
          <p:nvPr>
            <p:ph idx="1"/>
          </p:nvPr>
        </p:nvPicPr>
        <p:blipFill>
          <a:blip r:embed="rId4" cstate="print"/>
          <a:stretch>
            <a:fillRect/>
          </a:stretch>
        </p:blipFill>
        <p:spPr bwMode="auto">
          <a:xfrm>
            <a:off x="1066800" y="1143000"/>
            <a:ext cx="4018986" cy="2929502"/>
          </a:xfrm>
          <a:prstGeom prst="rect">
            <a:avLst/>
          </a:prstGeom>
          <a:noFill/>
          <a:ln w="9525">
            <a:noFill/>
            <a:miter lim="800000"/>
            <a:headEnd/>
            <a:tailEnd/>
          </a:ln>
        </p:spPr>
      </p:pic>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2"/>
          <p:cNvPicPr>
            <a:picLocks noChangeAspect="1" noChangeArrowheads="1"/>
          </p:cNvPicPr>
          <p:nvPr/>
        </p:nvPicPr>
        <p:blipFill>
          <a:blip r:embed="rId5" cstate="print"/>
          <a:stretch>
            <a:fillRect/>
          </a:stretch>
        </p:blipFill>
        <p:spPr bwMode="auto">
          <a:xfrm>
            <a:off x="5105400" y="1143000"/>
            <a:ext cx="2590799" cy="2914649"/>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tretch>
            <a:fillRect/>
          </a:stretch>
        </p:blipFill>
        <p:spPr bwMode="auto">
          <a:xfrm>
            <a:off x="1066800" y="4038600"/>
            <a:ext cx="6705600" cy="2485813"/>
          </a:xfrm>
          <a:prstGeom prst="rect">
            <a:avLst/>
          </a:prstGeom>
          <a:noFill/>
          <a:ln w="9525">
            <a:noFill/>
            <a:miter lim="800000"/>
            <a:headEnd/>
            <a:tailEnd/>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0" y="6185284"/>
            <a:ext cx="1731818" cy="672715"/>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79988575"/>
      </p:ext>
    </p:extLst>
  </p:cSld>
  <p:clrMapOvr>
    <a:masterClrMapping/>
  </p:clrMapOvr>
  <mc:AlternateContent xmlns:mc="http://schemas.openxmlformats.org/markup-compatibility/2006">
    <mc:Choice xmlns:p14="http://schemas.microsoft.com/office/powerpoint/2010/main" Requires="p14">
      <p:transition spd="slow" p14:dur="2000" advTm="33459"/>
    </mc:Choice>
    <mc:Fallback>
      <p:transition spd="slow" advTm="3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Autofit/>
          </a:bodyPr>
          <a:lstStyle/>
          <a:p>
            <a:r>
              <a:rPr lang="en-US" sz="2000" dirty="0" smtClean="0"/>
              <a:t>Failed all other therapies</a:t>
            </a:r>
          </a:p>
          <a:p>
            <a:r>
              <a:rPr lang="en-US" sz="2000" dirty="0" smtClean="0"/>
              <a:t>Inadequate symptom management</a:t>
            </a:r>
          </a:p>
          <a:p>
            <a:r>
              <a:rPr lang="en-US" sz="2000" dirty="0" smtClean="0"/>
              <a:t>Medication refusal/limitation/contraindication</a:t>
            </a:r>
          </a:p>
          <a:p>
            <a:pPr lvl="1"/>
            <a:r>
              <a:rPr lang="en-US" sz="1800" dirty="0" smtClean="0"/>
              <a:t>Limited opiate use: renal/hepatic disease,  risk for respiratory problems: obesity, asthma, OSA, central apnea, nasopharyngeal edema</a:t>
            </a:r>
          </a:p>
          <a:p>
            <a:pPr lvl="1"/>
            <a:r>
              <a:rPr lang="en-US" sz="1800" dirty="0" smtClean="0"/>
              <a:t>Severe/intractable medication Side effects:  </a:t>
            </a:r>
            <a:r>
              <a:rPr lang="en-US" sz="1800" dirty="0" err="1" smtClean="0"/>
              <a:t>Pruritis</a:t>
            </a:r>
            <a:r>
              <a:rPr lang="en-US" sz="1800" dirty="0" smtClean="0"/>
              <a:t>, N/V, Sedation, Respiratory depression, Hallucinations, Urinary retention, Seizures</a:t>
            </a:r>
          </a:p>
          <a:p>
            <a:pPr marL="365760" lvl="1" indent="-256032">
              <a:spcBef>
                <a:spcPts val="400"/>
              </a:spcBef>
              <a:buSzPct val="68000"/>
              <a:buFont typeface="Wingdings 3"/>
              <a:buChar char=""/>
            </a:pPr>
            <a:r>
              <a:rPr lang="en-US" sz="2000" dirty="0"/>
              <a:t>Difficulty weaning from </a:t>
            </a:r>
            <a:r>
              <a:rPr lang="en-US" sz="2000" dirty="0" smtClean="0"/>
              <a:t>opioids</a:t>
            </a:r>
          </a:p>
          <a:p>
            <a:r>
              <a:rPr lang="en-US" sz="2000" dirty="0" smtClean="0"/>
              <a:t>Co-morbid Anxiety, Depression</a:t>
            </a:r>
          </a:p>
          <a:p>
            <a:pPr>
              <a:buNone/>
            </a:pPr>
            <a:r>
              <a:rPr lang="en-US" sz="2400" dirty="0" smtClean="0"/>
              <a:t>Disorders with high response rate:  headache, abdominal pain, N/V, CRPS, neuropathic pain, musculoskeletal pain, stress, anxiety</a:t>
            </a:r>
            <a:endParaRPr lang="en-US" sz="2400" dirty="0"/>
          </a:p>
        </p:txBody>
      </p:sp>
      <p:sp>
        <p:nvSpPr>
          <p:cNvPr id="2" name="Title 1"/>
          <p:cNvSpPr>
            <a:spLocks noGrp="1"/>
          </p:cNvSpPr>
          <p:nvPr>
            <p:ph type="title"/>
          </p:nvPr>
        </p:nvSpPr>
        <p:spPr/>
        <p:txBody>
          <a:bodyPr/>
          <a:lstStyle/>
          <a:p>
            <a:r>
              <a:rPr lang="en-US" dirty="0" smtClean="0"/>
              <a:t>Acupuncture as an Adjunct</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147612"/>
            <a:ext cx="1828800" cy="71038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59302131"/>
      </p:ext>
    </p:extLst>
  </p:cSld>
  <p:clrMapOvr>
    <a:masterClrMapping/>
  </p:clrMapOvr>
  <mc:AlternateContent xmlns:mc="http://schemas.openxmlformats.org/markup-compatibility/2006">
    <mc:Choice xmlns:p14="http://schemas.microsoft.com/office/powerpoint/2010/main" Requires="p14">
      <p:transition spd="slow" p14:dur="2000" advTm="45617"/>
    </mc:Choice>
    <mc:Fallback>
      <p:transition spd="slow" advTm="4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Complete history and physical focused on:</a:t>
            </a:r>
          </a:p>
          <a:p>
            <a:pPr lvl="1"/>
            <a:r>
              <a:rPr lang="en-US" dirty="0" smtClean="0"/>
              <a:t>Symptoms</a:t>
            </a:r>
          </a:p>
          <a:p>
            <a:pPr lvl="1"/>
            <a:r>
              <a:rPr lang="en-US" b="1" u="sng" dirty="0" smtClean="0"/>
              <a:t>Alleviating &amp; aggravating factors</a:t>
            </a:r>
          </a:p>
          <a:p>
            <a:pPr lvl="1"/>
            <a:r>
              <a:rPr lang="en-US" b="1" u="sng" dirty="0" smtClean="0"/>
              <a:t>Past successful &amp; failed therapies</a:t>
            </a:r>
            <a:r>
              <a:rPr lang="en-US" u="sng" dirty="0" smtClean="0"/>
              <a:t> </a:t>
            </a:r>
          </a:p>
          <a:p>
            <a:pPr lvl="1"/>
            <a:r>
              <a:rPr lang="en-US" dirty="0" smtClean="0"/>
              <a:t>Effect on function – school performance &amp; attendance, sleep, diet, social, </a:t>
            </a:r>
            <a:r>
              <a:rPr lang="en-US" dirty="0" err="1" smtClean="0"/>
              <a:t>extracurriculars</a:t>
            </a:r>
            <a:endParaRPr lang="en-US" dirty="0" smtClean="0"/>
          </a:p>
          <a:p>
            <a:pPr lvl="1"/>
            <a:r>
              <a:rPr lang="en-US" dirty="0" smtClean="0"/>
              <a:t>Physical therapy</a:t>
            </a:r>
          </a:p>
          <a:p>
            <a:pPr lvl="1"/>
            <a:r>
              <a:rPr lang="en-US" dirty="0" smtClean="0"/>
              <a:t>Psychology therapy</a:t>
            </a:r>
          </a:p>
        </p:txBody>
      </p:sp>
      <p:sp>
        <p:nvSpPr>
          <p:cNvPr id="2" name="Title 1"/>
          <p:cNvSpPr>
            <a:spLocks noGrp="1"/>
          </p:cNvSpPr>
          <p:nvPr>
            <p:ph type="title"/>
          </p:nvPr>
        </p:nvSpPr>
        <p:spPr/>
        <p:txBody>
          <a:bodyPr/>
          <a:lstStyle/>
          <a:p>
            <a:r>
              <a:rPr lang="en-US" dirty="0" smtClean="0"/>
              <a:t>Evaluation</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6029214"/>
            <a:ext cx="2133600" cy="828785"/>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8237433"/>
      </p:ext>
    </p:extLst>
  </p:cSld>
  <p:clrMapOvr>
    <a:masterClrMapping/>
  </p:clrMapOvr>
  <mc:AlternateContent xmlns:mc="http://schemas.openxmlformats.org/markup-compatibility/2006">
    <mc:Choice xmlns:p14="http://schemas.microsoft.com/office/powerpoint/2010/main" Requires="p14">
      <p:transition spd="slow" p14:dur="2000" advTm="16030"/>
    </mc:Choice>
    <mc:Fallback>
      <p:transition spd="slow" advTm="1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Quality of Symptom</a:t>
            </a:r>
          </a:p>
          <a:p>
            <a:pPr lvl="1"/>
            <a:r>
              <a:rPr lang="en-US" dirty="0" smtClean="0"/>
              <a:t>Intensity, location, quality, aggravating/alleviating factors</a:t>
            </a:r>
          </a:p>
          <a:p>
            <a:pPr lvl="1"/>
            <a:r>
              <a:rPr lang="en-US" dirty="0" smtClean="0"/>
              <a:t>Appropriate Pain Rating Tools:  VAS or Numerical Rating Scale NRS, FACES, FLACC (Face, Leg, Activity, Cry, </a:t>
            </a:r>
            <a:r>
              <a:rPr lang="en-US" dirty="0" err="1" smtClean="0"/>
              <a:t>Consolability</a:t>
            </a:r>
            <a:r>
              <a:rPr lang="en-US" dirty="0" smtClean="0"/>
              <a:t>)</a:t>
            </a:r>
          </a:p>
          <a:p>
            <a:r>
              <a:rPr lang="en-US" b="1" u="sng" dirty="0" smtClean="0"/>
              <a:t>Reassess &amp; Document Before &amp; After each intervention</a:t>
            </a:r>
          </a:p>
          <a:p>
            <a:r>
              <a:rPr lang="en-US" dirty="0" smtClean="0"/>
              <a:t>Educate Patient &amp; Family about Pain &amp; Symptom Management, Establishing Realistic </a:t>
            </a:r>
            <a:r>
              <a:rPr lang="en-US" dirty="0"/>
              <a:t>G</a:t>
            </a:r>
            <a:r>
              <a:rPr lang="en-US" dirty="0" smtClean="0"/>
              <a:t>oals</a:t>
            </a:r>
            <a:endParaRPr lang="en-US" dirty="0"/>
          </a:p>
        </p:txBody>
      </p:sp>
      <p:sp>
        <p:nvSpPr>
          <p:cNvPr id="2" name="Title 1"/>
          <p:cNvSpPr>
            <a:spLocks noGrp="1"/>
          </p:cNvSpPr>
          <p:nvPr>
            <p:ph type="title"/>
          </p:nvPr>
        </p:nvSpPr>
        <p:spPr/>
        <p:txBody>
          <a:bodyPr/>
          <a:lstStyle/>
          <a:p>
            <a:r>
              <a:rPr lang="en-US" dirty="0" smtClean="0"/>
              <a:t>Assessment</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147612"/>
            <a:ext cx="1828800" cy="71038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05464374"/>
      </p:ext>
    </p:extLst>
  </p:cSld>
  <p:clrMapOvr>
    <a:masterClrMapping/>
  </p:clrMapOvr>
  <mc:AlternateContent xmlns:mc="http://schemas.openxmlformats.org/markup-compatibility/2006">
    <mc:Choice xmlns:p14="http://schemas.microsoft.com/office/powerpoint/2010/main" Requires="p14">
      <p:transition spd="slow" p14:dur="2000" advTm="8819"/>
    </mc:Choice>
    <mc:Fallback>
      <p:transition spd="slow" advTm="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Arial" pitchFamily="34" charset="0"/>
                <a:cs typeface="Arial" pitchFamily="34" charset="0"/>
              </a:rPr>
              <a:t>HOW DID WE BECOME INTERESTED IN ACUPUNCTURE?</a:t>
            </a:r>
            <a:endParaRPr lang="en-US" sz="3200" dirty="0"/>
          </a:p>
        </p:txBody>
      </p:sp>
      <p:sp>
        <p:nvSpPr>
          <p:cNvPr id="3" name="Content Placeholder 2"/>
          <p:cNvSpPr>
            <a:spLocks noGrp="1"/>
          </p:cNvSpPr>
          <p:nvPr>
            <p:ph idx="1"/>
          </p:nvPr>
        </p:nvSpPr>
        <p:spPr/>
        <p:txBody>
          <a:bodyPr/>
          <a:lstStyle/>
          <a:p>
            <a:pPr marL="109728" indent="0">
              <a:buNone/>
            </a:pPr>
            <a:r>
              <a:rPr lang="en-US" sz="2800" dirty="0" smtClean="0">
                <a:latin typeface="Arial" pitchFamily="34" charset="0"/>
                <a:cs typeface="Arial" pitchFamily="34" charset="0"/>
              </a:rPr>
              <a:t>1971:  New York Times Journalist James Reston covered President Nixon’s pivotal visit to China</a:t>
            </a:r>
          </a:p>
          <a:p>
            <a:r>
              <a:rPr lang="en-US" sz="2800" dirty="0" smtClean="0">
                <a:latin typeface="Arial" pitchFamily="34" charset="0"/>
                <a:cs typeface="Arial" pitchFamily="34" charset="0"/>
              </a:rPr>
              <a:t>Developed acute appendicitis; wrote about his experience with acupuncture  </a:t>
            </a:r>
            <a:r>
              <a:rPr lang="en-US" sz="1800" dirty="0" smtClean="0">
                <a:latin typeface="Arial" pitchFamily="34" charset="0"/>
                <a:cs typeface="Arial" pitchFamily="34" charset="0"/>
              </a:rPr>
              <a:t>(</a:t>
            </a:r>
            <a:r>
              <a:rPr lang="en-US" sz="1800" i="1" dirty="0" smtClean="0">
                <a:latin typeface="Arial" pitchFamily="34" charset="0"/>
                <a:cs typeface="Arial" pitchFamily="34" charset="0"/>
              </a:rPr>
              <a:t>The New York Times</a:t>
            </a:r>
            <a:r>
              <a:rPr lang="en-US" sz="1800" dirty="0" smtClean="0">
                <a:latin typeface="Arial" pitchFamily="34" charset="0"/>
                <a:cs typeface="Arial" pitchFamily="34" charset="0"/>
              </a:rPr>
              <a:t>, July 26, 1971: 1, 6)</a:t>
            </a:r>
          </a:p>
          <a:p>
            <a:r>
              <a:rPr lang="en-US" sz="2800" dirty="0" smtClean="0">
                <a:latin typeface="Arial" pitchFamily="34" charset="0"/>
                <a:cs typeface="Arial" pitchFamily="34" charset="0"/>
              </a:rPr>
              <a:t>Widely publicized account sparked intense interest in acupuncture in the US</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99" y="6163791"/>
            <a:ext cx="1738745" cy="675406"/>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07421365"/>
      </p:ext>
    </p:extLst>
  </p:cSld>
  <p:clrMapOvr>
    <a:masterClrMapping/>
  </p:clrMapOvr>
  <mc:AlternateContent xmlns:mc="http://schemas.openxmlformats.org/markup-compatibility/2006">
    <mc:Choice xmlns:p14="http://schemas.microsoft.com/office/powerpoint/2010/main" Requires="p14">
      <p:transition spd="slow" p14:dur="2000" advTm="33006"/>
    </mc:Choice>
    <mc:Fallback>
      <p:transition spd="slow" advTm="3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p:cNvSpPr>
          <p:nvPr>
            <p:ph idx="1"/>
          </p:nvPr>
        </p:nvSpPr>
        <p:spPr>
          <a:xfrm>
            <a:off x="457200" y="1447800"/>
            <a:ext cx="8229600" cy="3627437"/>
          </a:xfrm>
        </p:spPr>
        <p:txBody>
          <a:bodyPr/>
          <a:lstStyle/>
          <a:p>
            <a:pPr>
              <a:buFont typeface="Wingdings 2" pitchFamily="18" charset="2"/>
              <a:buNone/>
            </a:pPr>
            <a:r>
              <a:rPr lang="en-US" dirty="0" smtClean="0"/>
              <a:t>	</a:t>
            </a:r>
            <a:r>
              <a:rPr lang="en-US" sz="3200" dirty="0" smtClean="0">
                <a:latin typeface="Arial" charset="0"/>
              </a:rPr>
              <a:t>1992	NIH:  </a:t>
            </a:r>
            <a:r>
              <a:rPr lang="en-US" sz="2000" dirty="0" smtClean="0">
                <a:latin typeface="Arial" charset="0"/>
              </a:rPr>
              <a:t>Office of Alternative Medicine </a:t>
            </a:r>
          </a:p>
          <a:p>
            <a:pPr>
              <a:buFont typeface="Wingdings 2" pitchFamily="18" charset="2"/>
              <a:buNone/>
            </a:pPr>
            <a:r>
              <a:rPr lang="en-US" sz="3200" dirty="0" smtClean="0">
                <a:latin typeface="Arial" charset="0"/>
              </a:rPr>
              <a:t>	1993	FDA:  </a:t>
            </a:r>
            <a:r>
              <a:rPr lang="en-US" sz="2000" dirty="0" smtClean="0">
                <a:latin typeface="Arial" charset="0"/>
              </a:rPr>
              <a:t>Technology Assessment Conference</a:t>
            </a:r>
          </a:p>
          <a:p>
            <a:pPr>
              <a:buFont typeface="Wingdings 2" pitchFamily="18" charset="2"/>
              <a:buNone/>
            </a:pPr>
            <a:r>
              <a:rPr lang="en-US" sz="3200" dirty="0" smtClean="0">
                <a:latin typeface="Arial" charset="0"/>
              </a:rPr>
              <a:t>	1996	WHO:  </a:t>
            </a:r>
            <a:r>
              <a:rPr lang="en-US" sz="2000" dirty="0" smtClean="0">
                <a:latin typeface="Arial" charset="0"/>
              </a:rPr>
              <a:t>Training, Safety, Applications</a:t>
            </a:r>
          </a:p>
          <a:p>
            <a:pPr>
              <a:buFont typeface="Wingdings 2" pitchFamily="18" charset="2"/>
              <a:buNone/>
            </a:pPr>
            <a:r>
              <a:rPr lang="en-US" sz="3200" dirty="0" smtClean="0">
                <a:latin typeface="Arial" charset="0"/>
              </a:rPr>
              <a:t>	1997	NIH:  </a:t>
            </a:r>
            <a:r>
              <a:rPr lang="en-US" sz="2000" dirty="0" smtClean="0">
                <a:latin typeface="Arial" charset="0"/>
              </a:rPr>
              <a:t>Consensus Development Conference</a:t>
            </a:r>
          </a:p>
          <a:p>
            <a:pPr>
              <a:buFont typeface="Wingdings 2" pitchFamily="18" charset="2"/>
              <a:buNone/>
            </a:pPr>
            <a:r>
              <a:rPr lang="en-US" sz="3200" dirty="0" smtClean="0">
                <a:latin typeface="Arial" charset="0"/>
              </a:rPr>
              <a:t>	2002	WHCCAMP  </a:t>
            </a:r>
            <a:r>
              <a:rPr lang="en-US" sz="2000" dirty="0" smtClean="0">
                <a:latin typeface="Arial" charset="0"/>
              </a:rPr>
              <a:t>White House Commission on 		Complementary and Alternative Medicine Policy</a:t>
            </a:r>
            <a:endParaRPr lang="en-US" sz="2000" dirty="0" smtClean="0"/>
          </a:p>
        </p:txBody>
      </p:sp>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119550"/>
            <a:ext cx="1901042" cy="73844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76087511"/>
      </p:ext>
    </p:extLst>
  </p:cSld>
  <p:clrMapOvr>
    <a:masterClrMapping/>
  </p:clrMapOvr>
  <mc:AlternateContent xmlns:mc="http://schemas.openxmlformats.org/markup-compatibility/2006">
    <mc:Choice xmlns:p14="http://schemas.microsoft.com/office/powerpoint/2010/main" Requires="p14">
      <p:transition spd="slow" p14:dur="2000" advTm="10211"/>
    </mc:Choice>
    <mc:Fallback>
      <p:transition spd="slow" advTm="1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p:nvPr>
        </p:nvSpPr>
        <p:spPr>
          <a:xfrm>
            <a:off x="457200" y="304800"/>
            <a:ext cx="8229600" cy="1143000"/>
          </a:xfrm>
        </p:spPr>
        <p:txBody>
          <a:bodyPr>
            <a:noAutofit/>
          </a:bodyPr>
          <a:lstStyle/>
          <a:p>
            <a:pPr algn="ctr"/>
            <a:r>
              <a:rPr lang="en-US" sz="4400" b="1" dirty="0" smtClean="0">
                <a:solidFill>
                  <a:schemeClr val="tx1"/>
                </a:solidFill>
                <a:latin typeface="Arial" charset="0"/>
              </a:rPr>
              <a:t>WORLD LITERATURE SURVEY:  Clinical Research</a:t>
            </a:r>
          </a:p>
        </p:txBody>
      </p:sp>
      <p:sp>
        <p:nvSpPr>
          <p:cNvPr id="145411" name="Rectangle 3"/>
          <p:cNvSpPr>
            <a:spLocks noGrp="1"/>
          </p:cNvSpPr>
          <p:nvPr>
            <p:ph idx="1"/>
          </p:nvPr>
        </p:nvSpPr>
        <p:spPr>
          <a:xfrm>
            <a:off x="457200" y="1295400"/>
            <a:ext cx="8229600" cy="4313238"/>
          </a:xfrm>
        </p:spPr>
        <p:txBody>
          <a:bodyPr>
            <a:normAutofit fontScale="92500" lnSpcReduction="10000"/>
          </a:bodyPr>
          <a:lstStyle/>
          <a:p>
            <a:pPr>
              <a:buFont typeface="Wingdings 2" pitchFamily="18" charset="2"/>
              <a:buNone/>
            </a:pPr>
            <a:r>
              <a:rPr lang="en-US" dirty="0" smtClean="0"/>
              <a:t>		</a:t>
            </a:r>
          </a:p>
          <a:p>
            <a:pPr>
              <a:buFont typeface="Wingdings 2" pitchFamily="18" charset="2"/>
              <a:buNone/>
            </a:pPr>
            <a:r>
              <a:rPr lang="en-US" sz="3200" dirty="0" smtClean="0">
                <a:latin typeface="Arial" charset="0"/>
              </a:rPr>
              <a:t>		Organic Lesion			40%</a:t>
            </a:r>
          </a:p>
          <a:p>
            <a:pPr>
              <a:buFont typeface="Wingdings 2" pitchFamily="18" charset="2"/>
              <a:buNone/>
            </a:pPr>
            <a:r>
              <a:rPr lang="en-US" sz="3200" dirty="0" smtClean="0">
                <a:latin typeface="Arial" charset="0"/>
              </a:rPr>
              <a:t>		Pain Disorders			25%</a:t>
            </a:r>
          </a:p>
          <a:p>
            <a:pPr>
              <a:buFont typeface="Wingdings 2" pitchFamily="18" charset="2"/>
              <a:buNone/>
            </a:pPr>
            <a:r>
              <a:rPr lang="en-US" sz="3200" dirty="0" smtClean="0">
                <a:latin typeface="Arial" charset="0"/>
              </a:rPr>
              <a:t>		Surgical Analgesia		10%</a:t>
            </a:r>
          </a:p>
          <a:p>
            <a:pPr>
              <a:buFont typeface="Wingdings 2" pitchFamily="18" charset="2"/>
              <a:buNone/>
            </a:pPr>
            <a:r>
              <a:rPr lang="en-US" sz="3200" dirty="0" smtClean="0">
                <a:latin typeface="Arial" charset="0"/>
              </a:rPr>
              <a:t>		Neurological Disorders	10%</a:t>
            </a:r>
          </a:p>
          <a:p>
            <a:pPr>
              <a:buFont typeface="Wingdings 2" pitchFamily="18" charset="2"/>
              <a:buNone/>
            </a:pPr>
            <a:r>
              <a:rPr lang="en-US" sz="3200" dirty="0" smtClean="0">
                <a:latin typeface="Arial" charset="0"/>
              </a:rPr>
              <a:t>		Substance Abuse		  5%</a:t>
            </a:r>
          </a:p>
          <a:p>
            <a:pPr>
              <a:buFont typeface="Wingdings 2" pitchFamily="18" charset="2"/>
              <a:buNone/>
            </a:pPr>
            <a:r>
              <a:rPr lang="en-US" sz="3200" dirty="0" smtClean="0">
                <a:latin typeface="Arial" charset="0"/>
              </a:rPr>
              <a:t>		Psychiatric Disorders	  	  5%</a:t>
            </a:r>
          </a:p>
          <a:p>
            <a:pPr>
              <a:buFont typeface="Wingdings 2" pitchFamily="18" charset="2"/>
              <a:buNone/>
            </a:pPr>
            <a:endParaRPr lang="en-US" sz="3200" dirty="0" smtClean="0">
              <a:latin typeface="Arial" charset="0"/>
            </a:endParaRPr>
          </a:p>
          <a:p>
            <a:pPr>
              <a:buFont typeface="Wingdings 2" pitchFamily="18" charset="2"/>
              <a:buNone/>
            </a:pPr>
            <a:r>
              <a:rPr lang="en-US" sz="2000" dirty="0" smtClean="0">
                <a:latin typeface="Arial" charset="0"/>
              </a:rPr>
              <a:t>Acupuncture </a:t>
            </a:r>
            <a:r>
              <a:rPr lang="en-US" sz="2000" dirty="0" err="1" smtClean="0">
                <a:latin typeface="Arial" charset="0"/>
              </a:rPr>
              <a:t>Energetics</a:t>
            </a:r>
            <a:r>
              <a:rPr lang="en-US" sz="2000" dirty="0" smtClean="0">
                <a:latin typeface="Arial" charset="0"/>
              </a:rPr>
              <a:t>, JM Helms, 1995</a:t>
            </a:r>
            <a:endParaRPr lang="en-US" sz="2000" dirty="0" smtClean="0"/>
          </a:p>
        </p:txBody>
      </p:sp>
      <p:sp>
        <p:nvSpPr>
          <p:cNvPr id="6" name="Rectangle 5"/>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6088412"/>
            <a:ext cx="1981200" cy="76958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25285308"/>
      </p:ext>
    </p:extLst>
  </p:cSld>
  <p:clrMapOvr>
    <a:masterClrMapping/>
  </p:clrMapOvr>
  <mc:AlternateContent xmlns:mc="http://schemas.openxmlformats.org/markup-compatibility/2006">
    <mc:Choice xmlns:p14="http://schemas.microsoft.com/office/powerpoint/2010/main" Requires="p14">
      <p:transition spd="slow" p14:dur="2000" advTm="19910"/>
    </mc:Choice>
    <mc:Fallback>
      <p:transition spd="slow" advTm="1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R:\Scans\jokes\Untitled-42.jpg"/>
          <p:cNvPicPr>
            <a:picLocks noChangeAspect="1" noChangeArrowheads="1"/>
          </p:cNvPicPr>
          <p:nvPr/>
        </p:nvPicPr>
        <p:blipFill>
          <a:blip r:embed="rId4" cstate="print"/>
          <a:srcRect/>
          <a:stretch>
            <a:fillRect/>
          </a:stretch>
        </p:blipFill>
        <p:spPr bwMode="auto">
          <a:xfrm>
            <a:off x="0" y="1371600"/>
            <a:ext cx="4506683" cy="5045056"/>
          </a:xfrm>
          <a:prstGeom prst="rect">
            <a:avLst/>
          </a:prstGeom>
          <a:noFill/>
          <a:ln w="9525">
            <a:noFill/>
            <a:miter lim="800000"/>
            <a:headEnd/>
            <a:tailEnd/>
          </a:ln>
        </p:spPr>
      </p:pic>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5" name="Picture 4" descr="R:\Scans\jokes\cartoon75 still have headache.jpg"/>
          <p:cNvPicPr>
            <a:picLocks noChangeAspect="1" noChangeArrowheads="1"/>
          </p:cNvPicPr>
          <p:nvPr/>
        </p:nvPicPr>
        <p:blipFill>
          <a:blip r:embed="rId5" cstate="print">
            <a:lum bright="12000"/>
          </a:blip>
          <a:srcRect/>
          <a:stretch>
            <a:fillRect/>
          </a:stretch>
        </p:blipFill>
        <p:spPr bwMode="auto">
          <a:xfrm>
            <a:off x="4374896" y="1447800"/>
            <a:ext cx="4769104" cy="4554537"/>
          </a:xfrm>
          <a:prstGeom prst="rect">
            <a:avLst/>
          </a:prstGeom>
          <a:noFill/>
          <a:ln w="9525">
            <a:noFill/>
            <a:miter lim="800000"/>
            <a:headEnd/>
            <a:tailEnd/>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6063809"/>
            <a:ext cx="2044534" cy="79418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67146446"/>
      </p:ext>
    </p:extLst>
  </p:cSld>
  <p:clrMapOvr>
    <a:masterClrMapping/>
  </p:clrMapOvr>
  <mc:AlternateContent xmlns:mc="http://schemas.openxmlformats.org/markup-compatibility/2006">
    <mc:Choice xmlns:p14="http://schemas.microsoft.com/office/powerpoint/2010/main" Requires="p14">
      <p:transition spd="slow" p14:dur="2000" advTm="10307"/>
    </mc:Choice>
    <mc:Fallback>
      <p:transition spd="slow" advTm="1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R:\Scans\jokes\what can and cant.jpg"/>
          <p:cNvPicPr>
            <a:picLocks noChangeAspect="1" noChangeArrowheads="1"/>
          </p:cNvPicPr>
          <p:nvPr/>
        </p:nvPicPr>
        <p:blipFill>
          <a:blip r:embed="rId4" cstate="print"/>
          <a:srcRect/>
          <a:stretch>
            <a:fillRect/>
          </a:stretch>
        </p:blipFill>
        <p:spPr bwMode="auto">
          <a:xfrm>
            <a:off x="998702" y="0"/>
            <a:ext cx="7339504" cy="5999163"/>
          </a:xfrm>
          <a:prstGeom prst="rect">
            <a:avLst/>
          </a:prstGeom>
          <a:noFill/>
          <a:ln w="9525">
            <a:noFill/>
            <a:miter lim="800000"/>
            <a:headEnd/>
            <a:tailEnd/>
          </a:ln>
        </p:spPr>
      </p:pic>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6054307"/>
            <a:ext cx="2057400" cy="79918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29049655"/>
      </p:ext>
    </p:extLst>
  </p:cSld>
  <p:clrMapOvr>
    <a:masterClrMapping/>
  </p:clrMapOvr>
  <mc:AlternateContent xmlns:mc="http://schemas.openxmlformats.org/markup-compatibility/2006">
    <mc:Choice xmlns:p14="http://schemas.microsoft.com/office/powerpoint/2010/main" Requires="p14">
      <p:transition spd="slow" p14:dur="2000" advTm="5363"/>
    </mc:Choice>
    <mc:Fallback>
      <p:transition spd="slow" advTm="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04800" y="914357"/>
            <a:ext cx="8534400" cy="2590800"/>
          </a:xfrm>
        </p:spPr>
        <p:txBody>
          <a:bodyPr/>
          <a:lstStyle/>
          <a:p>
            <a:pPr eaLnBrk="1" hangingPunct="1"/>
            <a:r>
              <a:rPr lang="en-US" altLang="en-US" sz="2400" dirty="0" smtClean="0"/>
              <a:t>Disclosure Information for:</a:t>
            </a:r>
            <a:r>
              <a:rPr lang="en-US" altLang="en-US" sz="3200" dirty="0" smtClean="0"/>
              <a:t/>
            </a:r>
            <a:br>
              <a:rPr lang="en-US" altLang="en-US" sz="3200" dirty="0" smtClean="0"/>
            </a:br>
            <a:r>
              <a:rPr lang="en-US" altLang="en-US" sz="3200" dirty="0" smtClean="0"/>
              <a:t>Juliane Lee, MD</a:t>
            </a:r>
            <a:br>
              <a:rPr lang="en-US" altLang="en-US" sz="3200" dirty="0" smtClean="0"/>
            </a:br>
            <a:r>
              <a:rPr lang="en-US" altLang="en-US" sz="3200" dirty="0" smtClean="0"/>
              <a:t>Resident Lecture</a:t>
            </a:r>
            <a:br>
              <a:rPr lang="en-US" altLang="en-US" sz="3200" dirty="0" smtClean="0"/>
            </a:br>
            <a:r>
              <a:rPr lang="en-US" altLang="en-US" sz="3200" dirty="0" smtClean="0"/>
              <a:t>Medical Acupuncture</a:t>
            </a:r>
            <a:endParaRPr lang="en-US" altLang="en-US" sz="1400" b="1" dirty="0" smtClean="0">
              <a:solidFill>
                <a:srgbClr val="FF0000"/>
              </a:solidFill>
            </a:endParaRPr>
          </a:p>
        </p:txBody>
      </p:sp>
      <p:sp>
        <p:nvSpPr>
          <p:cNvPr id="2051" name="Rectangle 4"/>
          <p:cNvSpPr>
            <a:spLocks noGrp="1" noChangeArrowheads="1"/>
          </p:cNvSpPr>
          <p:nvPr>
            <p:ph type="body" idx="1"/>
          </p:nvPr>
        </p:nvSpPr>
        <p:spPr>
          <a:xfrm>
            <a:off x="228600" y="3733800"/>
            <a:ext cx="8534400" cy="2819400"/>
          </a:xfrm>
        </p:spPr>
        <p:txBody>
          <a:bodyPr/>
          <a:lstStyle/>
          <a:p>
            <a:pPr eaLnBrk="1" hangingPunct="1">
              <a:lnSpc>
                <a:spcPct val="80000"/>
              </a:lnSpc>
              <a:buFontTx/>
              <a:buNone/>
            </a:pPr>
            <a:endParaRPr lang="en-US" altLang="en-US" sz="1600" dirty="0" smtClean="0"/>
          </a:p>
          <a:p>
            <a:pPr eaLnBrk="1" hangingPunct="1">
              <a:lnSpc>
                <a:spcPct val="80000"/>
              </a:lnSpc>
            </a:pPr>
            <a:r>
              <a:rPr lang="en-US" altLang="en-US" sz="1600" dirty="0" smtClean="0"/>
              <a:t>Juliane Lee is Director of Institute for Athletic Acupuncture, LLC. </a:t>
            </a:r>
          </a:p>
          <a:p>
            <a:pPr eaLnBrk="1" hangingPunct="1">
              <a:lnSpc>
                <a:spcPct val="80000"/>
              </a:lnSpc>
            </a:pPr>
            <a:endParaRPr lang="en-US" altLang="en-US" sz="1600" dirty="0" smtClean="0"/>
          </a:p>
          <a:p>
            <a:pPr eaLnBrk="1" hangingPunct="1">
              <a:lnSpc>
                <a:spcPct val="80000"/>
              </a:lnSpc>
            </a:pPr>
            <a:r>
              <a:rPr lang="en-US" altLang="en-US" sz="1600" dirty="0" smtClean="0"/>
              <a:t>There is no sponsorship/commercial support of this presentation/program</a:t>
            </a:r>
          </a:p>
          <a:p>
            <a:pPr eaLnBrk="1" hangingPunct="1">
              <a:lnSpc>
                <a:spcPct val="80000"/>
              </a:lnSpc>
            </a:pPr>
            <a:endParaRPr lang="en-US" altLang="en-US" sz="1600" b="1" i="1" dirty="0" smtClean="0"/>
          </a:p>
          <a:p>
            <a:pPr eaLnBrk="1" hangingPunct="1">
              <a:lnSpc>
                <a:spcPct val="80000"/>
              </a:lnSpc>
            </a:pPr>
            <a:r>
              <a:rPr lang="en-US" altLang="en-US" sz="1600" dirty="0" smtClean="0"/>
              <a:t>The content being presented will be fair, well-balanced and evidence-based</a:t>
            </a:r>
            <a:r>
              <a:rPr lang="en-US" altLang="en-US" sz="1200" dirty="0" smtClean="0"/>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147228"/>
            <a:ext cx="1829790" cy="71077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17820639"/>
      </p:ext>
    </p:extLst>
  </p:cSld>
  <p:clrMapOvr>
    <a:masterClrMapping/>
  </p:clrMapOvr>
  <mc:AlternateContent xmlns:mc="http://schemas.openxmlformats.org/markup-compatibility/2006">
    <mc:Choice xmlns:p14="http://schemas.microsoft.com/office/powerpoint/2010/main" Requires="p14">
      <p:transition spd="slow" p14:dur="2000" advTm="17673"/>
    </mc:Choice>
    <mc:Fallback>
      <p:transition spd="slow" advTm="1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p:cNvSpPr>
          <p:nvPr>
            <p:ph idx="1"/>
          </p:nvPr>
        </p:nvSpPr>
        <p:spPr/>
        <p:txBody>
          <a:bodyPr/>
          <a:lstStyle/>
          <a:p>
            <a:pPr algn="ctr">
              <a:buFont typeface="Wingdings 2" pitchFamily="18" charset="2"/>
              <a:buNone/>
            </a:pPr>
            <a:r>
              <a:rPr lang="en-US" sz="4800" b="1" dirty="0" smtClean="0">
                <a:latin typeface="Arial" charset="0"/>
              </a:rPr>
              <a:t>Controlled Prospective</a:t>
            </a:r>
          </a:p>
          <a:p>
            <a:pPr algn="ctr">
              <a:buFont typeface="Wingdings 2" pitchFamily="18" charset="2"/>
              <a:buNone/>
            </a:pPr>
            <a:r>
              <a:rPr lang="en-US" sz="4800" b="1" dirty="0" smtClean="0">
                <a:latin typeface="Arial" charset="0"/>
              </a:rPr>
              <a:t>Clinical Efficacy</a:t>
            </a:r>
          </a:p>
          <a:p>
            <a:pPr algn="ctr">
              <a:buFont typeface="Wingdings 2" pitchFamily="18" charset="2"/>
              <a:buNone/>
            </a:pPr>
            <a:r>
              <a:rPr lang="en-US" sz="4800" b="1" dirty="0" smtClean="0">
                <a:latin typeface="Arial" charset="0"/>
              </a:rPr>
              <a:t>Studies Are Lacking</a:t>
            </a:r>
          </a:p>
        </p:txBody>
      </p:sp>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119445"/>
            <a:ext cx="1854530" cy="72038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40728103"/>
      </p:ext>
    </p:extLst>
  </p:cSld>
  <p:clrMapOvr>
    <a:masterClrMapping/>
  </p:clrMapOvr>
  <mc:AlternateContent xmlns:mc="http://schemas.openxmlformats.org/markup-compatibility/2006">
    <mc:Choice xmlns:p14="http://schemas.microsoft.com/office/powerpoint/2010/main" Requires="p14">
      <p:transition spd="slow" p14:dur="2000" advTm="28029"/>
    </mc:Choice>
    <mc:Fallback>
      <p:transition spd="slow" advTm="2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02491"/>
          </a:xfrm>
        </p:spPr>
        <p:txBody>
          <a:bodyPr>
            <a:normAutofit fontScale="25000" lnSpcReduction="20000"/>
          </a:bodyPr>
          <a:lstStyle/>
          <a:p>
            <a:r>
              <a:rPr lang="en-US" sz="7200" b="1" i="1" dirty="0">
                <a:latin typeface="Arial" panose="020B0604020202020204" pitchFamily="34" charset="0"/>
                <a:cs typeface="Arial" panose="020B0604020202020204" pitchFamily="34" charset="0"/>
              </a:rPr>
              <a:t>Acupuncture for chronic headache in primary care: large, pragmatic, </a:t>
            </a:r>
            <a:r>
              <a:rPr lang="en-US" sz="7200" b="1" i="1" dirty="0" err="1">
                <a:latin typeface="Arial" panose="020B0604020202020204" pitchFamily="34" charset="0"/>
                <a:cs typeface="Arial" panose="020B0604020202020204" pitchFamily="34" charset="0"/>
              </a:rPr>
              <a:t>randomised</a:t>
            </a:r>
            <a:r>
              <a:rPr lang="en-US" sz="7200" b="1" i="1" dirty="0">
                <a:latin typeface="Arial" panose="020B0604020202020204" pitchFamily="34" charset="0"/>
                <a:cs typeface="Arial" panose="020B0604020202020204" pitchFamily="34" charset="0"/>
              </a:rPr>
              <a:t> trial</a:t>
            </a:r>
          </a:p>
          <a:p>
            <a:r>
              <a:rPr lang="en-US" sz="7200" dirty="0" smtClean="0">
                <a:latin typeface="Arial" panose="020B0604020202020204" pitchFamily="34" charset="0"/>
                <a:cs typeface="Arial" panose="020B0604020202020204" pitchFamily="34" charset="0"/>
              </a:rPr>
              <a:t>AJ Vickers et al.  </a:t>
            </a:r>
            <a:r>
              <a:rPr lang="en-US" sz="7200" i="1" dirty="0" smtClean="0">
                <a:latin typeface="Arial" panose="020B0604020202020204" pitchFamily="34" charset="0"/>
                <a:cs typeface="Arial" panose="020B0604020202020204" pitchFamily="34" charset="0"/>
              </a:rPr>
              <a:t>BMJ </a:t>
            </a:r>
            <a:r>
              <a:rPr lang="en-US" sz="7200" i="1" dirty="0">
                <a:latin typeface="Arial" panose="020B0604020202020204" pitchFamily="34" charset="0"/>
                <a:cs typeface="Arial" panose="020B0604020202020204" pitchFamily="34" charset="0"/>
              </a:rPr>
              <a:t>2004;328:744 </a:t>
            </a:r>
            <a:r>
              <a:rPr lang="en-US" sz="7200" i="1" dirty="0" smtClean="0">
                <a:latin typeface="Arial" panose="020B0604020202020204" pitchFamily="34" charset="0"/>
                <a:cs typeface="Arial" panose="020B0604020202020204" pitchFamily="34" charset="0"/>
              </a:rPr>
              <a:t>(MSKCC)</a:t>
            </a:r>
            <a:endParaRPr lang="en-US" sz="7200" dirty="0" smtClean="0">
              <a:latin typeface="Arial" panose="020B0604020202020204" pitchFamily="34" charset="0"/>
              <a:cs typeface="Arial" panose="020B0604020202020204" pitchFamily="34" charset="0"/>
            </a:endParaRPr>
          </a:p>
          <a:p>
            <a:endParaRPr lang="en-US" sz="7200" dirty="0">
              <a:latin typeface="Arial" panose="020B0604020202020204" pitchFamily="34" charset="0"/>
              <a:cs typeface="Arial" panose="020B0604020202020204" pitchFamily="34" charset="0"/>
            </a:endParaRPr>
          </a:p>
          <a:p>
            <a:r>
              <a:rPr lang="en-US" sz="5600" b="1" dirty="0" smtClean="0">
                <a:latin typeface="Arial" panose="020B0604020202020204" pitchFamily="34" charset="0"/>
                <a:cs typeface="Arial" panose="020B0604020202020204" pitchFamily="34" charset="0"/>
              </a:rPr>
              <a:t>Objective</a:t>
            </a:r>
            <a:r>
              <a:rPr lang="en-US" sz="5600" dirty="0" smtClean="0">
                <a:latin typeface="Arial" panose="020B0604020202020204" pitchFamily="34" charset="0"/>
                <a:cs typeface="Arial" panose="020B0604020202020204" pitchFamily="34" charset="0"/>
              </a:rPr>
              <a:t> </a:t>
            </a:r>
            <a:r>
              <a:rPr lang="en-US" sz="5600" dirty="0">
                <a:latin typeface="Arial" panose="020B0604020202020204" pitchFamily="34" charset="0"/>
                <a:cs typeface="Arial" panose="020B0604020202020204" pitchFamily="34" charset="0"/>
              </a:rPr>
              <a:t>To determine the effects of a policy of “use acupuncture” on headache, health status, days off sick, and use of resources in patients with chronic headache compared with a policy of “avoid acupuncture.”</a:t>
            </a:r>
          </a:p>
          <a:p>
            <a:r>
              <a:rPr lang="en-US" sz="5600" b="1" dirty="0">
                <a:latin typeface="Arial" panose="020B0604020202020204" pitchFamily="34" charset="0"/>
                <a:cs typeface="Arial" panose="020B0604020202020204" pitchFamily="34" charset="0"/>
              </a:rPr>
              <a:t>Design</a:t>
            </a:r>
            <a:r>
              <a:rPr lang="en-US" sz="5600" dirty="0">
                <a:latin typeface="Arial" panose="020B0604020202020204" pitchFamily="34" charset="0"/>
                <a:cs typeface="Arial" panose="020B0604020202020204" pitchFamily="34" charset="0"/>
              </a:rPr>
              <a:t> </a:t>
            </a:r>
            <a:r>
              <a:rPr lang="en-US" sz="5600" dirty="0" err="1">
                <a:latin typeface="Arial" panose="020B0604020202020204" pitchFamily="34" charset="0"/>
                <a:cs typeface="Arial" panose="020B0604020202020204" pitchFamily="34" charset="0"/>
              </a:rPr>
              <a:t>Randomised</a:t>
            </a:r>
            <a:r>
              <a:rPr lang="en-US" sz="5600" dirty="0">
                <a:latin typeface="Arial" panose="020B0604020202020204" pitchFamily="34" charset="0"/>
                <a:cs typeface="Arial" panose="020B0604020202020204" pitchFamily="34" charset="0"/>
              </a:rPr>
              <a:t>, controlled trial.</a:t>
            </a:r>
          </a:p>
          <a:p>
            <a:r>
              <a:rPr lang="en-US" sz="5600" b="1" dirty="0" smtClean="0">
                <a:latin typeface="Arial" panose="020B0604020202020204" pitchFamily="34" charset="0"/>
                <a:cs typeface="Arial" panose="020B0604020202020204" pitchFamily="34" charset="0"/>
              </a:rPr>
              <a:t>Participants</a:t>
            </a:r>
            <a:r>
              <a:rPr lang="en-US" sz="5600" dirty="0" smtClean="0">
                <a:latin typeface="Arial" panose="020B0604020202020204" pitchFamily="34" charset="0"/>
                <a:cs typeface="Arial" panose="020B0604020202020204" pitchFamily="34" charset="0"/>
              </a:rPr>
              <a:t> </a:t>
            </a:r>
            <a:r>
              <a:rPr lang="en-US" sz="5600" dirty="0">
                <a:latin typeface="Arial" panose="020B0604020202020204" pitchFamily="34" charset="0"/>
                <a:cs typeface="Arial" panose="020B0604020202020204" pitchFamily="34" charset="0"/>
              </a:rPr>
              <a:t>401 patients with chronic headache, predominantly migraine.</a:t>
            </a:r>
          </a:p>
          <a:p>
            <a:r>
              <a:rPr lang="en-US" sz="5600" b="1" dirty="0">
                <a:latin typeface="Arial" panose="020B0604020202020204" pitchFamily="34" charset="0"/>
                <a:cs typeface="Arial" panose="020B0604020202020204" pitchFamily="34" charset="0"/>
              </a:rPr>
              <a:t>Interventions</a:t>
            </a:r>
            <a:r>
              <a:rPr lang="en-US" sz="5600" dirty="0">
                <a:latin typeface="Arial" panose="020B0604020202020204" pitchFamily="34" charset="0"/>
                <a:cs typeface="Arial" panose="020B0604020202020204" pitchFamily="34" charset="0"/>
              </a:rPr>
              <a:t> Patients were randomly allocated to receive up to 12 acupuncture treatments over three months or to a control intervention offering usual care.</a:t>
            </a:r>
          </a:p>
          <a:p>
            <a:r>
              <a:rPr lang="en-US" sz="5600" b="1" dirty="0">
                <a:latin typeface="Arial" panose="020B0604020202020204" pitchFamily="34" charset="0"/>
                <a:cs typeface="Arial" panose="020B0604020202020204" pitchFamily="34" charset="0"/>
              </a:rPr>
              <a:t>Main outcome measures</a:t>
            </a:r>
            <a:r>
              <a:rPr lang="en-US" sz="5600" dirty="0">
                <a:latin typeface="Arial" panose="020B0604020202020204" pitchFamily="34" charset="0"/>
                <a:cs typeface="Arial" panose="020B0604020202020204" pitchFamily="34" charset="0"/>
              </a:rPr>
              <a:t> Headache score, SF-36 health status, and use of medication were assessed at baseline, three, and 12 months. Use of resources was assessed every three months.</a:t>
            </a:r>
          </a:p>
          <a:p>
            <a:r>
              <a:rPr lang="en-US" sz="5600" b="1" dirty="0">
                <a:latin typeface="Arial" panose="020B0604020202020204" pitchFamily="34" charset="0"/>
                <a:cs typeface="Arial" panose="020B0604020202020204" pitchFamily="34" charset="0"/>
              </a:rPr>
              <a:t>Results</a:t>
            </a:r>
            <a:r>
              <a:rPr lang="en-US" sz="5600" dirty="0">
                <a:latin typeface="Arial" panose="020B0604020202020204" pitchFamily="34" charset="0"/>
                <a:cs typeface="Arial" panose="020B0604020202020204" pitchFamily="34" charset="0"/>
              </a:rPr>
              <a:t> Headache score at 12 months, the primary end point, was lower in the acupuncture group (16.2, SD 13.7, n = 161, </a:t>
            </a:r>
            <a:r>
              <a:rPr lang="en-US" sz="5600" b="1" dirty="0">
                <a:latin typeface="Arial" panose="020B0604020202020204" pitchFamily="34" charset="0"/>
                <a:cs typeface="Arial" panose="020B0604020202020204" pitchFamily="34" charset="0"/>
              </a:rPr>
              <a:t>34% reduction from baseline</a:t>
            </a:r>
            <a:r>
              <a:rPr lang="en-US" sz="5600" dirty="0">
                <a:latin typeface="Arial" panose="020B0604020202020204" pitchFamily="34" charset="0"/>
                <a:cs typeface="Arial" panose="020B0604020202020204" pitchFamily="34" charset="0"/>
              </a:rPr>
              <a:t>) than in controls (22.3, SD 17.0, n = 140, </a:t>
            </a:r>
            <a:r>
              <a:rPr lang="en-US" sz="5600" b="1" dirty="0">
                <a:latin typeface="Arial" panose="020B0604020202020204" pitchFamily="34" charset="0"/>
                <a:cs typeface="Arial" panose="020B0604020202020204" pitchFamily="34" charset="0"/>
              </a:rPr>
              <a:t>16% reduction from baseline</a:t>
            </a:r>
            <a:r>
              <a:rPr lang="en-US" sz="5600" dirty="0">
                <a:latin typeface="Arial" panose="020B0604020202020204" pitchFamily="34" charset="0"/>
                <a:cs typeface="Arial" panose="020B0604020202020204" pitchFamily="34" charset="0"/>
              </a:rPr>
              <a:t>). The adjusted difference between means is 4.6 (95% confidence interval 2.2 to 7.0; P = 0.0002). This result is robust to sensitivity analysis incorporating imputation for missing data. Patients in the acupuncture group experienced the equivalent of </a:t>
            </a:r>
            <a:r>
              <a:rPr lang="en-US" sz="5600" b="1" dirty="0">
                <a:latin typeface="Arial" panose="020B0604020202020204" pitchFamily="34" charset="0"/>
                <a:cs typeface="Arial" panose="020B0604020202020204" pitchFamily="34" charset="0"/>
              </a:rPr>
              <a:t>22 fewer days of headache per year </a:t>
            </a:r>
            <a:r>
              <a:rPr lang="en-US" sz="5600" dirty="0">
                <a:latin typeface="Arial" panose="020B0604020202020204" pitchFamily="34" charset="0"/>
                <a:cs typeface="Arial" panose="020B0604020202020204" pitchFamily="34" charset="0"/>
              </a:rPr>
              <a:t>(8 to 38). SF-36 data </a:t>
            </a:r>
            <a:r>
              <a:rPr lang="en-US" sz="5600" dirty="0" err="1">
                <a:latin typeface="Arial" panose="020B0604020202020204" pitchFamily="34" charset="0"/>
                <a:cs typeface="Arial" panose="020B0604020202020204" pitchFamily="34" charset="0"/>
              </a:rPr>
              <a:t>favoured</a:t>
            </a:r>
            <a:r>
              <a:rPr lang="en-US" sz="5600" dirty="0">
                <a:latin typeface="Arial" panose="020B0604020202020204" pitchFamily="34" charset="0"/>
                <a:cs typeface="Arial" panose="020B0604020202020204" pitchFamily="34" charset="0"/>
              </a:rPr>
              <a:t> acupuncture, although differences reached </a:t>
            </a:r>
            <a:r>
              <a:rPr lang="en-US" sz="5600" b="1" dirty="0">
                <a:latin typeface="Arial" panose="020B0604020202020204" pitchFamily="34" charset="0"/>
                <a:cs typeface="Arial" panose="020B0604020202020204" pitchFamily="34" charset="0"/>
              </a:rPr>
              <a:t>significance only for physical role functioning, energy, and change in health</a:t>
            </a:r>
            <a:r>
              <a:rPr lang="en-US" sz="5600" dirty="0">
                <a:latin typeface="Arial" panose="020B0604020202020204" pitchFamily="34" charset="0"/>
                <a:cs typeface="Arial" panose="020B0604020202020204" pitchFamily="34" charset="0"/>
              </a:rPr>
              <a:t>. </a:t>
            </a:r>
            <a:r>
              <a:rPr lang="en-US" sz="5600" b="1" dirty="0">
                <a:latin typeface="Arial" panose="020B0604020202020204" pitchFamily="34" charset="0"/>
                <a:cs typeface="Arial" panose="020B0604020202020204" pitchFamily="34" charset="0"/>
              </a:rPr>
              <a:t>Compared with controls, patients </a:t>
            </a:r>
            <a:r>
              <a:rPr lang="en-US" sz="5600" b="1" dirty="0" err="1">
                <a:latin typeface="Arial" panose="020B0604020202020204" pitchFamily="34" charset="0"/>
                <a:cs typeface="Arial" panose="020B0604020202020204" pitchFamily="34" charset="0"/>
              </a:rPr>
              <a:t>randomised</a:t>
            </a:r>
            <a:r>
              <a:rPr lang="en-US" sz="5600" b="1" dirty="0">
                <a:latin typeface="Arial" panose="020B0604020202020204" pitchFamily="34" charset="0"/>
                <a:cs typeface="Arial" panose="020B0604020202020204" pitchFamily="34" charset="0"/>
              </a:rPr>
              <a:t> to acupuncture used 15% less medication</a:t>
            </a:r>
            <a:r>
              <a:rPr lang="en-US" sz="5600" dirty="0">
                <a:latin typeface="Arial" panose="020B0604020202020204" pitchFamily="34" charset="0"/>
                <a:cs typeface="Arial" panose="020B0604020202020204" pitchFamily="34" charset="0"/>
              </a:rPr>
              <a:t> (P = 0.02), made </a:t>
            </a:r>
            <a:r>
              <a:rPr lang="en-US" sz="5600" b="1" dirty="0">
                <a:latin typeface="Arial" panose="020B0604020202020204" pitchFamily="34" charset="0"/>
                <a:cs typeface="Arial" panose="020B0604020202020204" pitchFamily="34" charset="0"/>
              </a:rPr>
              <a:t>25% fewer visits to general practitioners </a:t>
            </a:r>
            <a:r>
              <a:rPr lang="en-US" sz="5600" dirty="0">
                <a:latin typeface="Arial" panose="020B0604020202020204" pitchFamily="34" charset="0"/>
                <a:cs typeface="Arial" panose="020B0604020202020204" pitchFamily="34" charset="0"/>
              </a:rPr>
              <a:t>(P = 0.10), and took </a:t>
            </a:r>
            <a:r>
              <a:rPr lang="en-US" sz="5600" b="1" dirty="0">
                <a:latin typeface="Arial" panose="020B0604020202020204" pitchFamily="34" charset="0"/>
                <a:cs typeface="Arial" panose="020B0604020202020204" pitchFamily="34" charset="0"/>
              </a:rPr>
              <a:t>15% fewer days off sick </a:t>
            </a:r>
            <a:r>
              <a:rPr lang="en-US" sz="5600" dirty="0">
                <a:latin typeface="Arial" panose="020B0604020202020204" pitchFamily="34" charset="0"/>
                <a:cs typeface="Arial" panose="020B0604020202020204" pitchFamily="34" charset="0"/>
              </a:rPr>
              <a:t>(P = 0.2</a:t>
            </a:r>
            <a:r>
              <a:rPr lang="en-US" sz="5600" dirty="0" smtClean="0">
                <a:latin typeface="Arial" panose="020B0604020202020204" pitchFamily="34" charset="0"/>
                <a:cs typeface="Arial" panose="020B0604020202020204" pitchFamily="34" charset="0"/>
              </a:rPr>
              <a:t>).</a:t>
            </a:r>
            <a:endParaRPr lang="en-US" sz="7200" b="1" dirty="0" smtClean="0">
              <a:latin typeface="Arial" panose="020B0604020202020204" pitchFamily="34" charset="0"/>
              <a:cs typeface="Arial" panose="020B0604020202020204" pitchFamily="34" charset="0"/>
            </a:endParaRPr>
          </a:p>
          <a:p>
            <a:r>
              <a:rPr lang="en-US" sz="7200" b="1" dirty="0" smtClean="0">
                <a:latin typeface="Arial" panose="020B0604020202020204" pitchFamily="34" charset="0"/>
                <a:cs typeface="Arial" panose="020B0604020202020204" pitchFamily="34" charset="0"/>
              </a:rPr>
              <a:t>Conclusions</a:t>
            </a:r>
            <a:r>
              <a:rPr lang="en-US" sz="7200" dirty="0" smtClean="0">
                <a:latin typeface="Arial" panose="020B0604020202020204" pitchFamily="34" charset="0"/>
                <a:cs typeface="Arial" panose="020B0604020202020204" pitchFamily="34" charset="0"/>
              </a:rPr>
              <a:t> </a:t>
            </a:r>
            <a:r>
              <a:rPr lang="en-US" sz="7200" dirty="0">
                <a:latin typeface="Arial" panose="020B0604020202020204" pitchFamily="34" charset="0"/>
                <a:cs typeface="Arial" panose="020B0604020202020204" pitchFamily="34" charset="0"/>
              </a:rPr>
              <a:t>Acupuncture leads to persisting, clinically relevant benefits for primary care patients with chronic headache, particularly migraine. Expansion of NHS acupuncture services should be </a:t>
            </a:r>
            <a:r>
              <a:rPr lang="en-US" sz="7200" dirty="0" smtClean="0">
                <a:latin typeface="Arial" panose="020B0604020202020204" pitchFamily="34" charset="0"/>
                <a:cs typeface="Arial" panose="020B0604020202020204" pitchFamily="34" charset="0"/>
              </a:rPr>
              <a:t>considered</a:t>
            </a:r>
            <a:endParaRPr lang="en-US" sz="7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02" y="6201258"/>
            <a:ext cx="1690698" cy="65674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76272164"/>
      </p:ext>
    </p:extLst>
  </p:cSld>
  <p:clrMapOvr>
    <a:masterClrMapping/>
  </p:clrMapOvr>
  <mc:AlternateContent xmlns:mc="http://schemas.openxmlformats.org/markup-compatibility/2006">
    <mc:Choice xmlns:p14="http://schemas.microsoft.com/office/powerpoint/2010/main" Requires="p14">
      <p:transition spd="slow" p14:dur="2000" advTm="28844"/>
    </mc:Choice>
    <mc:Fallback>
      <p:transition spd="slow" advTm="2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0"/>
            <a:ext cx="8229600" cy="5473891"/>
          </a:xfrm>
        </p:spPr>
        <p:txBody>
          <a:bodyPr>
            <a:noAutofit/>
          </a:bodyPr>
          <a:lstStyle/>
          <a:p>
            <a:pPr marL="109728" indent="0">
              <a:buNone/>
            </a:pPr>
            <a:r>
              <a:rPr lang="en-US" sz="1800" b="1" dirty="0" smtClean="0">
                <a:latin typeface="Arial" panose="020B0604020202020204" pitchFamily="34" charset="0"/>
                <a:cs typeface="Arial" panose="020B0604020202020204" pitchFamily="34" charset="0"/>
              </a:rPr>
              <a:t>Acupuncture </a:t>
            </a:r>
            <a:r>
              <a:rPr lang="en-US" sz="1800" b="1" dirty="0">
                <a:latin typeface="Arial" panose="020B0604020202020204" pitchFamily="34" charset="0"/>
                <a:cs typeface="Arial" panose="020B0604020202020204" pitchFamily="34" charset="0"/>
              </a:rPr>
              <a:t>for tension-type </a:t>
            </a:r>
            <a:r>
              <a:rPr lang="en-US" sz="1800" b="1" dirty="0" smtClean="0">
                <a:latin typeface="Arial" panose="020B0604020202020204" pitchFamily="34" charset="0"/>
                <a:cs typeface="Arial" panose="020B0604020202020204" pitchFamily="34" charset="0"/>
              </a:rPr>
              <a:t>headache., </a:t>
            </a:r>
            <a:r>
              <a:rPr lang="en-US" sz="1800" dirty="0" smtClean="0">
                <a:latin typeface="Arial" panose="020B0604020202020204" pitchFamily="34" charset="0"/>
                <a:cs typeface="Arial" panose="020B0604020202020204" pitchFamily="34" charset="0"/>
              </a:rPr>
              <a:t>K Linde et al.  Cochrane Database </a:t>
            </a:r>
            <a:r>
              <a:rPr lang="en-US" sz="1800" dirty="0" err="1" smtClean="0">
                <a:latin typeface="Arial" panose="020B0604020202020204" pitchFamily="34" charset="0"/>
                <a:cs typeface="Arial" panose="020B0604020202020204" pitchFamily="34" charset="0"/>
              </a:rPr>
              <a:t>Syst</a:t>
            </a:r>
            <a:r>
              <a:rPr lang="en-US" sz="1800" dirty="0" smtClean="0">
                <a:latin typeface="Arial" panose="020B0604020202020204" pitchFamily="34" charset="0"/>
                <a:cs typeface="Arial" panose="020B0604020202020204" pitchFamily="34" charset="0"/>
              </a:rPr>
              <a:t> Rev. 2009 </a:t>
            </a:r>
            <a:r>
              <a:rPr lang="en-US" sz="1800" dirty="0">
                <a:latin typeface="Arial" panose="020B0604020202020204" pitchFamily="34" charset="0"/>
                <a:cs typeface="Arial" panose="020B0604020202020204" pitchFamily="34" charset="0"/>
              </a:rPr>
              <a:t>Jan 21;(1):CD007587</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endParaRPr lang="en-US" sz="1800" b="1" dirty="0" smtClean="0">
              <a:latin typeface="Arial" panose="020B0604020202020204" pitchFamily="34" charset="0"/>
              <a:cs typeface="Arial" panose="020B0604020202020204" pitchFamily="34" charset="0"/>
            </a:endParaRPr>
          </a:p>
          <a:p>
            <a:r>
              <a:rPr lang="en-US" sz="1200" b="1" dirty="0" smtClean="0">
                <a:latin typeface="Arial" panose="020B0604020202020204" pitchFamily="34" charset="0"/>
                <a:cs typeface="Arial" panose="020B0604020202020204" pitchFamily="34" charset="0"/>
              </a:rPr>
              <a:t>OBJECTIVES</a:t>
            </a:r>
            <a:r>
              <a:rPr lang="en-US" sz="1200" b="1"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To investigate whether acupuncture is a) more effective than no prophylactic treatment/routine care only; b) more effective than 'sham' (placebo) acupuncture; and c) as effective as other interventions in reducing headache frequency in patients with episodic or chronic tension-type headache.</a:t>
            </a:r>
          </a:p>
          <a:p>
            <a:r>
              <a:rPr lang="en-US" sz="1200" b="1" dirty="0" smtClean="0">
                <a:latin typeface="Arial" panose="020B0604020202020204" pitchFamily="34" charset="0"/>
                <a:cs typeface="Arial" panose="020B0604020202020204" pitchFamily="34" charset="0"/>
              </a:rPr>
              <a:t>SELECTION </a:t>
            </a:r>
            <a:r>
              <a:rPr lang="en-US" sz="1200" b="1" dirty="0">
                <a:latin typeface="Arial" panose="020B0604020202020204" pitchFamily="34" charset="0"/>
                <a:cs typeface="Arial" panose="020B0604020202020204" pitchFamily="34" charset="0"/>
              </a:rPr>
              <a:t>CRITERIA: </a:t>
            </a:r>
          </a:p>
          <a:p>
            <a:r>
              <a:rPr lang="en-US" sz="1200" dirty="0">
                <a:latin typeface="Arial" panose="020B0604020202020204" pitchFamily="34" charset="0"/>
                <a:cs typeface="Arial" panose="020B0604020202020204" pitchFamily="34" charset="0"/>
              </a:rPr>
              <a:t>We included </a:t>
            </a:r>
            <a:r>
              <a:rPr lang="en-US" sz="1200" b="1" dirty="0">
                <a:latin typeface="Arial" panose="020B0604020202020204" pitchFamily="34" charset="0"/>
                <a:cs typeface="Arial" panose="020B0604020202020204" pitchFamily="34" charset="0"/>
              </a:rPr>
              <a:t>randomized trials with a post-randomization observation period of at least 8 weeks that compared the clinical effects of an acupuncture intervention with a control (treatment of acute headaches only or routine care), a sham acupuncture intervention or another intervention in patients with episodic or chronic tension-type headache</a:t>
            </a:r>
            <a:r>
              <a:rPr lang="en-US" sz="1200" dirty="0">
                <a:latin typeface="Arial" panose="020B0604020202020204" pitchFamily="34" charset="0"/>
                <a:cs typeface="Arial" panose="020B0604020202020204" pitchFamily="34" charset="0"/>
              </a:rPr>
              <a:t>.</a:t>
            </a:r>
          </a:p>
          <a:p>
            <a:r>
              <a:rPr lang="en-US" sz="1200" b="1" dirty="0" smtClean="0">
                <a:latin typeface="Arial" panose="020B0604020202020204" pitchFamily="34" charset="0"/>
                <a:cs typeface="Arial" panose="020B0604020202020204" pitchFamily="34" charset="0"/>
              </a:rPr>
              <a:t>MAIN </a:t>
            </a:r>
            <a:r>
              <a:rPr lang="en-US" sz="1200" b="1" dirty="0">
                <a:latin typeface="Arial" panose="020B0604020202020204" pitchFamily="34" charset="0"/>
                <a:cs typeface="Arial" panose="020B0604020202020204" pitchFamily="34" charset="0"/>
              </a:rPr>
              <a:t>RESULTS: </a:t>
            </a:r>
            <a:r>
              <a:rPr lang="en-US" sz="1200" b="1" dirty="0" smtClean="0">
                <a:latin typeface="Arial" panose="020B0604020202020204" pitchFamily="34" charset="0"/>
                <a:cs typeface="Arial" panose="020B0604020202020204" pitchFamily="34" charset="0"/>
              </a:rPr>
              <a:t>Eleven </a:t>
            </a:r>
            <a:r>
              <a:rPr lang="en-US" sz="1200" b="1" dirty="0">
                <a:latin typeface="Arial" panose="020B0604020202020204" pitchFamily="34" charset="0"/>
                <a:cs typeface="Arial" panose="020B0604020202020204" pitchFamily="34" charset="0"/>
              </a:rPr>
              <a:t>trials with 2317 participants </a:t>
            </a:r>
            <a:r>
              <a:rPr lang="en-US" sz="1200" dirty="0">
                <a:latin typeface="Arial" panose="020B0604020202020204" pitchFamily="34" charset="0"/>
                <a:cs typeface="Arial" panose="020B0604020202020204" pitchFamily="34" charset="0"/>
              </a:rPr>
              <a:t>(median 62, range 10 to 1265) met the inclusion criteria. Two large trials compared acupuncture to treatment of acute headaches or routine care only. Both found </a:t>
            </a:r>
            <a:r>
              <a:rPr lang="en-US" sz="1200" b="1" dirty="0">
                <a:latin typeface="Arial" panose="020B0604020202020204" pitchFamily="34" charset="0"/>
                <a:cs typeface="Arial" panose="020B0604020202020204" pitchFamily="34" charset="0"/>
              </a:rPr>
              <a:t>statistically significant and clinically relevant short-term (up to 3 months) benefits of acupuncture over control for response, number of headache days and pain intensity. Long-term effects (beyond 3 months) were not investigated</a:t>
            </a:r>
            <a:r>
              <a:rPr lang="en-US" sz="1200" dirty="0">
                <a:latin typeface="Arial" panose="020B0604020202020204" pitchFamily="34" charset="0"/>
                <a:cs typeface="Arial" panose="020B0604020202020204" pitchFamily="34" charset="0"/>
              </a:rPr>
              <a:t>. Six trials </a:t>
            </a:r>
            <a:r>
              <a:rPr lang="en-US" sz="1200" b="1" dirty="0">
                <a:latin typeface="Arial" panose="020B0604020202020204" pitchFamily="34" charset="0"/>
                <a:cs typeface="Arial" panose="020B0604020202020204" pitchFamily="34" charset="0"/>
              </a:rPr>
              <a:t>compared acupuncture with a sham acupuncture intervention</a:t>
            </a:r>
            <a:r>
              <a:rPr lang="en-US" sz="1200" dirty="0">
                <a:latin typeface="Arial" panose="020B0604020202020204" pitchFamily="34" charset="0"/>
                <a:cs typeface="Arial" panose="020B0604020202020204" pitchFamily="34" charset="0"/>
              </a:rPr>
              <a:t>, and five of the six provided data for meta-analyses. </a:t>
            </a:r>
            <a:r>
              <a:rPr lang="en-US" sz="1200" b="1" dirty="0">
                <a:latin typeface="Arial" panose="020B0604020202020204" pitchFamily="34" charset="0"/>
                <a:cs typeface="Arial" panose="020B0604020202020204" pitchFamily="34" charset="0"/>
              </a:rPr>
              <a:t>Small but statistically significant benefits of acupuncture </a:t>
            </a:r>
            <a:r>
              <a:rPr lang="en-US" sz="1200" dirty="0">
                <a:latin typeface="Arial" panose="020B0604020202020204" pitchFamily="34" charset="0"/>
                <a:cs typeface="Arial" panose="020B0604020202020204" pitchFamily="34" charset="0"/>
              </a:rPr>
              <a:t>over sham were found for response as well as for several other outcomes. Three of the four trials comparing acupuncture with physiotherapy, massage or relaxation had important methodological or reporting shortcomings. Their findings are difficult to interpret, but collectively suggest slightly better results for some outcomes in the control groups.</a:t>
            </a:r>
          </a:p>
          <a:p>
            <a:r>
              <a:rPr lang="en-US" sz="1800" b="1" dirty="0" smtClean="0">
                <a:latin typeface="Arial" panose="020B0604020202020204" pitchFamily="34" charset="0"/>
                <a:cs typeface="Arial" panose="020B0604020202020204" pitchFamily="34" charset="0"/>
              </a:rPr>
              <a:t>CONCLUSIONS</a:t>
            </a:r>
            <a:r>
              <a:rPr lang="en-US" sz="1800" b="1"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In the previous version of this review, evidence in support of acupuncture for tension-type headache was considered insufficient. Now, </a:t>
            </a:r>
            <a:r>
              <a:rPr lang="en-US" sz="1800" b="1" dirty="0">
                <a:latin typeface="Arial" panose="020B0604020202020204" pitchFamily="34" charset="0"/>
                <a:cs typeface="Arial" panose="020B0604020202020204" pitchFamily="34" charset="0"/>
              </a:rPr>
              <a:t>with six additional trials, the authors conclude that acupuncture could be a valuable non-pharmacological tool in patients with frequent episodic or chronic tension-type headaches</a:t>
            </a:r>
            <a:r>
              <a:rPr lang="en-US" sz="1800" dirty="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02" y="6201258"/>
            <a:ext cx="1690698" cy="65674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8038804"/>
      </p:ext>
    </p:extLst>
  </p:cSld>
  <p:clrMapOvr>
    <a:masterClrMapping/>
  </p:clrMapOvr>
  <mc:AlternateContent xmlns:mc="http://schemas.openxmlformats.org/markup-compatibility/2006">
    <mc:Choice xmlns:p14="http://schemas.microsoft.com/office/powerpoint/2010/main" Requires="p14">
      <p:transition spd="slow" p14:dur="2000" advTm="7153"/>
    </mc:Choice>
    <mc:Fallback>
      <p:transition spd="slow" advTm="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
            <a:ext cx="8229600" cy="5550091"/>
          </a:xfrm>
        </p:spPr>
        <p:txBody>
          <a:bodyPr>
            <a:noAutofit/>
          </a:bodyPr>
          <a:lstStyle/>
          <a:p>
            <a:r>
              <a:rPr lang="en-US" sz="1800" b="1" dirty="0">
                <a:latin typeface="Arial" panose="020B0604020202020204" pitchFamily="34" charset="0"/>
                <a:cs typeface="Arial" panose="020B0604020202020204" pitchFamily="34" charset="0"/>
              </a:rPr>
              <a:t>Acupuncture for chronic low back pain in older patients: a randomized, controlled </a:t>
            </a:r>
            <a:r>
              <a:rPr lang="en-US" sz="1800" b="1" dirty="0" smtClean="0">
                <a:latin typeface="Arial" panose="020B0604020202020204" pitchFamily="34" charset="0"/>
                <a:cs typeface="Arial" panose="020B0604020202020204" pitchFamily="34" charset="0"/>
              </a:rPr>
              <a:t>trial</a:t>
            </a:r>
          </a:p>
          <a:p>
            <a:r>
              <a:rPr lang="en-US" sz="1400" dirty="0" smtClean="0">
                <a:latin typeface="Arial" panose="020B0604020202020204" pitchFamily="34" charset="0"/>
                <a:cs typeface="Arial" panose="020B0604020202020204" pitchFamily="34" charset="0"/>
              </a:rPr>
              <a:t>CF </a:t>
            </a:r>
            <a:r>
              <a:rPr lang="en-US" sz="1400" dirty="0" err="1" smtClean="0">
                <a:latin typeface="Arial" panose="020B0604020202020204" pitchFamily="34" charset="0"/>
                <a:cs typeface="Arial" panose="020B0604020202020204" pitchFamily="34" charset="0"/>
              </a:rPr>
              <a:t>Meng</a:t>
            </a:r>
            <a:r>
              <a:rPr lang="en-US" sz="1400" dirty="0" smtClean="0">
                <a:latin typeface="Arial" panose="020B0604020202020204" pitchFamily="34" charset="0"/>
                <a:cs typeface="Arial" panose="020B0604020202020204" pitchFamily="34" charset="0"/>
              </a:rPr>
              <a:t>, et al.  Rheumatology 2003:  42 (12); 1508-1517.  Hospital for Special Surgery</a:t>
            </a:r>
            <a:endParaRPr lang="en-US" sz="140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Objective.</a:t>
            </a:r>
            <a:r>
              <a:rPr lang="en-US" sz="1400" dirty="0">
                <a:latin typeface="Arial" panose="020B0604020202020204" pitchFamily="34" charset="0"/>
                <a:cs typeface="Arial" panose="020B0604020202020204" pitchFamily="34" charset="0"/>
              </a:rPr>
              <a:t> To determine if acupuncture is an effective, safe adjunctive treatment to standard therapy for chronic low back pain (LBP) in older patients. </a:t>
            </a:r>
          </a:p>
          <a:p>
            <a:r>
              <a:rPr lang="en-US" sz="1400" i="1" dirty="0">
                <a:latin typeface="Arial" panose="020B0604020202020204" pitchFamily="34" charset="0"/>
                <a:cs typeface="Arial" panose="020B0604020202020204" pitchFamily="34" charset="0"/>
              </a:rPr>
              <a:t>Methods.</a:t>
            </a:r>
            <a:r>
              <a:rPr lang="en-US" sz="1400" dirty="0">
                <a:latin typeface="Arial" panose="020B0604020202020204" pitchFamily="34" charset="0"/>
                <a:cs typeface="Arial" panose="020B0604020202020204" pitchFamily="34" charset="0"/>
              </a:rPr>
              <a:t> The inclusion criteria for subjects were: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LBP ≥12 weeks and (ii) age ≥60 </a:t>
            </a:r>
            <a:r>
              <a:rPr lang="en-US" sz="1400" b="1" dirty="0" err="1">
                <a:latin typeface="Arial" panose="020B0604020202020204" pitchFamily="34" charset="0"/>
                <a:cs typeface="Arial" panose="020B0604020202020204" pitchFamily="34" charset="0"/>
              </a:rPr>
              <a:t>yr</a:t>
            </a:r>
            <a:r>
              <a:rPr lang="en-US" sz="1400" dirty="0">
                <a:latin typeface="Arial" panose="020B0604020202020204" pitchFamily="34" charset="0"/>
                <a:cs typeface="Arial" panose="020B0604020202020204" pitchFamily="34" charset="0"/>
              </a:rPr>
              <a:t>; the exclusion criteria were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spinal </a:t>
            </a:r>
            <a:r>
              <a:rPr lang="en-US" sz="1400" dirty="0" err="1">
                <a:latin typeface="Arial" panose="020B0604020202020204" pitchFamily="34" charset="0"/>
                <a:cs typeface="Arial" panose="020B0604020202020204" pitchFamily="34" charset="0"/>
              </a:rPr>
              <a:t>tumour</a:t>
            </a:r>
            <a:r>
              <a:rPr lang="en-US" sz="1400" dirty="0">
                <a:latin typeface="Arial" panose="020B0604020202020204" pitchFamily="34" charset="0"/>
                <a:cs typeface="Arial" panose="020B0604020202020204" pitchFamily="34" charset="0"/>
              </a:rPr>
              <a:t>, infection or fracture and (ii) associated neurological symptoms. The subjects were </a:t>
            </a:r>
            <a:r>
              <a:rPr lang="en-US" sz="1400" b="1" dirty="0">
                <a:latin typeface="Arial" panose="020B0604020202020204" pitchFamily="34" charset="0"/>
                <a:cs typeface="Arial" panose="020B0604020202020204" pitchFamily="34" charset="0"/>
              </a:rPr>
              <a:t>randomized to two groups</a:t>
            </a:r>
            <a:r>
              <a:rPr lang="en-US" sz="1400" dirty="0">
                <a:latin typeface="Arial" panose="020B0604020202020204" pitchFamily="34" charset="0"/>
                <a:cs typeface="Arial" panose="020B0604020202020204" pitchFamily="34" charset="0"/>
              </a:rPr>
              <a:t>. The control group of subjects continued their </a:t>
            </a:r>
            <a:r>
              <a:rPr lang="en-US" sz="1400" b="1" dirty="0">
                <a:latin typeface="Arial" panose="020B0604020202020204" pitchFamily="34" charset="0"/>
                <a:cs typeface="Arial" panose="020B0604020202020204" pitchFamily="34" charset="0"/>
              </a:rPr>
              <a:t>usual care as directed</a:t>
            </a:r>
            <a:r>
              <a:rPr lang="en-US" sz="1400" dirty="0">
                <a:latin typeface="Arial" panose="020B0604020202020204" pitchFamily="34" charset="0"/>
                <a:cs typeface="Arial" panose="020B0604020202020204" pitchFamily="34" charset="0"/>
              </a:rPr>
              <a:t> by their physicians, i.e. </a:t>
            </a:r>
            <a:r>
              <a:rPr lang="en-US" sz="1400" b="1" dirty="0">
                <a:latin typeface="Arial" panose="020B0604020202020204" pitchFamily="34" charset="0"/>
                <a:cs typeface="Arial" panose="020B0604020202020204" pitchFamily="34" charset="0"/>
              </a:rPr>
              <a:t>NSAIDs, muscle relaxants, </a:t>
            </a:r>
            <a:r>
              <a:rPr lang="en-US" sz="1400" b="1" dirty="0" err="1">
                <a:latin typeface="Arial" panose="020B0604020202020204" pitchFamily="34" charset="0"/>
                <a:cs typeface="Arial" panose="020B0604020202020204" pitchFamily="34" charset="0"/>
              </a:rPr>
              <a:t>paracetamol</a:t>
            </a:r>
            <a:r>
              <a:rPr lang="en-US" sz="1400" b="1" dirty="0">
                <a:latin typeface="Arial" panose="020B0604020202020204" pitchFamily="34" charset="0"/>
                <a:cs typeface="Arial" panose="020B0604020202020204" pitchFamily="34" charset="0"/>
              </a:rPr>
              <a:t> and back exercises</a:t>
            </a:r>
            <a:r>
              <a:rPr lang="en-US" sz="1400" dirty="0">
                <a:latin typeface="Arial" panose="020B0604020202020204" pitchFamily="34" charset="0"/>
                <a:cs typeface="Arial" panose="020B0604020202020204" pitchFamily="34" charset="0"/>
              </a:rPr>
              <a:t>. Subjects in the a</a:t>
            </a:r>
            <a:r>
              <a:rPr lang="en-US" sz="1400" b="1" dirty="0">
                <a:latin typeface="Arial" panose="020B0604020202020204" pitchFamily="34" charset="0"/>
                <a:cs typeface="Arial" panose="020B0604020202020204" pitchFamily="34" charset="0"/>
              </a:rPr>
              <a:t>cupuncture group in addition received biweekly acupuncture with electrical stimulation for 5 week</a:t>
            </a:r>
            <a:r>
              <a:rPr lang="en-US" sz="1400" dirty="0">
                <a:latin typeface="Arial" panose="020B0604020202020204" pitchFamily="34" charset="0"/>
                <a:cs typeface="Arial" panose="020B0604020202020204" pitchFamily="34" charset="0"/>
              </a:rPr>
              <a:t>s. Outcome was measured by the modified </a:t>
            </a:r>
            <a:r>
              <a:rPr lang="en-US" sz="1400" b="1" dirty="0">
                <a:latin typeface="Arial" panose="020B0604020202020204" pitchFamily="34" charset="0"/>
                <a:cs typeface="Arial" panose="020B0604020202020204" pitchFamily="34" charset="0"/>
              </a:rPr>
              <a:t>Roland Disability Questionnaire (RDQ) at weeks 0, 2, 6 and 9</a:t>
            </a:r>
            <a:r>
              <a:rPr lang="en-US" sz="1400" dirty="0">
                <a:latin typeface="Arial" panose="020B0604020202020204" pitchFamily="34" charset="0"/>
                <a:cs typeface="Arial" panose="020B0604020202020204" pitchFamily="34" charset="0"/>
              </a:rPr>
              <a:t>. The primary outcome measure was </a:t>
            </a:r>
            <a:r>
              <a:rPr lang="en-US" sz="1400" b="1" dirty="0">
                <a:latin typeface="Arial" panose="020B0604020202020204" pitchFamily="34" charset="0"/>
                <a:cs typeface="Arial" panose="020B0604020202020204" pitchFamily="34" charset="0"/>
              </a:rPr>
              <a:t>change in RDQ score between weeks 0 and 6.</a:t>
            </a:r>
            <a:r>
              <a:rPr lang="en-US" sz="1400" dirty="0">
                <a:latin typeface="Arial" panose="020B0604020202020204" pitchFamily="34" charset="0"/>
                <a:cs typeface="Arial" panose="020B0604020202020204" pitchFamily="34" charset="0"/>
              </a:rPr>
              <a:t> </a:t>
            </a:r>
          </a:p>
          <a:p>
            <a:r>
              <a:rPr lang="en-US" sz="1400" i="1" dirty="0">
                <a:latin typeface="Arial" panose="020B0604020202020204" pitchFamily="34" charset="0"/>
                <a:cs typeface="Arial" panose="020B0604020202020204" pitchFamily="34" charset="0"/>
              </a:rPr>
              <a:t>Results</a:t>
            </a:r>
            <a:r>
              <a:rPr lang="en-US" sz="1400" dirty="0">
                <a:latin typeface="Arial" panose="020B0604020202020204" pitchFamily="34" charset="0"/>
                <a:cs typeface="Arial" panose="020B0604020202020204" pitchFamily="34" charset="0"/>
              </a:rPr>
              <a:t>. Fifty-five patients were enrolled, with eight drop-outs. </a:t>
            </a:r>
            <a:r>
              <a:rPr lang="en-US" sz="1400" b="1" dirty="0">
                <a:latin typeface="Arial" panose="020B0604020202020204" pitchFamily="34" charset="0"/>
                <a:cs typeface="Arial" panose="020B0604020202020204" pitchFamily="34" charset="0"/>
              </a:rPr>
              <a:t>Twenty-four subjects </a:t>
            </a:r>
            <a:r>
              <a:rPr lang="en-US" sz="1400" dirty="0">
                <a:latin typeface="Arial" panose="020B0604020202020204" pitchFamily="34" charset="0"/>
                <a:cs typeface="Arial" panose="020B0604020202020204" pitchFamily="34" charset="0"/>
              </a:rPr>
              <a:t>were randomized to the acupuncture group and 23 were randomized to the control group. </a:t>
            </a:r>
            <a:r>
              <a:rPr lang="en-US" sz="1400" b="1" dirty="0">
                <a:latin typeface="Arial" panose="020B0604020202020204" pitchFamily="34" charset="0"/>
                <a:cs typeface="Arial" panose="020B0604020202020204" pitchFamily="34" charset="0"/>
              </a:rPr>
              <a:t>Acupuncture subjects had a significant decrease in RDQ score of 4.1 ± 3.9 at week 6, compared with a mean decrease of 0.7 ± 2.8 in the control group (</a:t>
            </a:r>
            <a:r>
              <a:rPr lang="en-US" sz="1400" b="1" i="1" dirty="0">
                <a:latin typeface="Arial" panose="020B0604020202020204" pitchFamily="34" charset="0"/>
                <a:cs typeface="Arial" panose="020B0604020202020204" pitchFamily="34" charset="0"/>
              </a:rPr>
              <a:t>P</a:t>
            </a:r>
            <a:r>
              <a:rPr lang="en-US" sz="1400" b="1" dirty="0">
                <a:latin typeface="Arial" panose="020B0604020202020204" pitchFamily="34" charset="0"/>
                <a:cs typeface="Arial" panose="020B0604020202020204" pitchFamily="34" charset="0"/>
              </a:rPr>
              <a:t> = 0.001). </a:t>
            </a:r>
            <a:r>
              <a:rPr lang="en-US" sz="1400" dirty="0">
                <a:latin typeface="Arial" panose="020B0604020202020204" pitchFamily="34" charset="0"/>
                <a:cs typeface="Arial" panose="020B0604020202020204" pitchFamily="34" charset="0"/>
              </a:rPr>
              <a:t>This effect was maintained for </a:t>
            </a:r>
            <a:r>
              <a:rPr lang="en-US" sz="1400" b="1" dirty="0">
                <a:latin typeface="Arial" panose="020B0604020202020204" pitchFamily="34" charset="0"/>
                <a:cs typeface="Arial" panose="020B0604020202020204" pitchFamily="34" charset="0"/>
              </a:rPr>
              <a:t>up to 4 weeks after treatment at week 9</a:t>
            </a:r>
            <a:r>
              <a:rPr lang="en-US" sz="1400" dirty="0">
                <a:latin typeface="Arial" panose="020B0604020202020204" pitchFamily="34" charset="0"/>
                <a:cs typeface="Arial" panose="020B0604020202020204" pitchFamily="34" charset="0"/>
              </a:rPr>
              <a:t>, with a decrease in RDQ of 3.5 ± 4.4 from baseline, compared with 0.43 ± 2.7 in the control group (</a:t>
            </a:r>
            <a:r>
              <a:rPr lang="en-US" sz="1400" i="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 = 0.007). The mean global transition score was higher in the acupuncture group, 3.7 ± 1.2, indicating </a:t>
            </a:r>
            <a:r>
              <a:rPr lang="en-US" sz="1400" b="1" dirty="0">
                <a:latin typeface="Arial" panose="020B0604020202020204" pitchFamily="34" charset="0"/>
                <a:cs typeface="Arial" panose="020B0604020202020204" pitchFamily="34" charset="0"/>
              </a:rPr>
              <a:t>greater improvement, compared with the score in the control group</a:t>
            </a:r>
            <a:r>
              <a:rPr lang="en-US" sz="1400" dirty="0">
                <a:latin typeface="Arial" panose="020B0604020202020204" pitchFamily="34" charset="0"/>
                <a:cs typeface="Arial" panose="020B0604020202020204" pitchFamily="34" charset="0"/>
              </a:rPr>
              <a:t>, 2.5 ± 0.9 (</a:t>
            </a:r>
            <a:r>
              <a:rPr lang="en-US" sz="1400" i="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 &lt; 0.001). </a:t>
            </a:r>
            <a:r>
              <a:rPr lang="en-US" sz="1400" b="1" dirty="0">
                <a:latin typeface="Arial" panose="020B0604020202020204" pitchFamily="34" charset="0"/>
                <a:cs typeface="Arial" panose="020B0604020202020204" pitchFamily="34" charset="0"/>
              </a:rPr>
              <a:t>Fewer acupuncture subjects had medication-related side-effects compared with the control </a:t>
            </a:r>
            <a:r>
              <a:rPr lang="en-US" sz="1400" dirty="0">
                <a:latin typeface="Arial" panose="020B0604020202020204" pitchFamily="34" charset="0"/>
                <a:cs typeface="Arial" panose="020B0604020202020204" pitchFamily="34" charset="0"/>
              </a:rPr>
              <a:t>group. </a:t>
            </a:r>
          </a:p>
          <a:p>
            <a:r>
              <a:rPr lang="en-US" sz="1800" b="1" dirty="0">
                <a:latin typeface="Arial" panose="020B0604020202020204" pitchFamily="34" charset="0"/>
                <a:cs typeface="Arial" panose="020B0604020202020204" pitchFamily="34" charset="0"/>
              </a:rPr>
              <a:t>Conclusions</a:t>
            </a:r>
            <a:r>
              <a:rPr lang="en-US" sz="1800" i="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Acupuncture is an effective, safe adjunctive treatment for chronic LBP in older patients. </a:t>
            </a:r>
          </a:p>
          <a:p>
            <a:endParaRPr lang="en-US" sz="1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767" y="6229794"/>
            <a:ext cx="1617233" cy="62820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0776625"/>
      </p:ext>
    </p:extLst>
  </p:cSld>
  <p:clrMapOvr>
    <a:masterClrMapping/>
  </p:clrMapOvr>
  <mc:AlternateContent xmlns:mc="http://schemas.openxmlformats.org/markup-compatibility/2006">
    <mc:Choice xmlns:p14="http://schemas.microsoft.com/office/powerpoint/2010/main" Requires="p14">
      <p:transition spd="slow" p14:dur="2000" advTm="25299"/>
    </mc:Choice>
    <mc:Fallback>
      <p:transition spd="slow" advTm="25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5397691"/>
          </a:xfrm>
        </p:spPr>
        <p:txBody>
          <a:bodyPr>
            <a:noAutofit/>
          </a:bodyPr>
          <a:lstStyle/>
          <a:p>
            <a:r>
              <a:rPr lang="en-US" sz="1800" b="1" dirty="0" smtClean="0"/>
              <a:t>Meta-Analysis</a:t>
            </a:r>
            <a:r>
              <a:rPr lang="en-US" sz="1800" b="1" dirty="0"/>
              <a:t>: Acupuncture for Low Back Pain </a:t>
            </a:r>
            <a:r>
              <a:rPr lang="en-US" sz="1800" b="1" dirty="0" smtClean="0"/>
              <a:t> </a:t>
            </a:r>
            <a:r>
              <a:rPr lang="en-US" sz="1800" dirty="0" smtClean="0"/>
              <a:t>E </a:t>
            </a:r>
            <a:r>
              <a:rPr lang="en-US" sz="1800" dirty="0" err="1" smtClean="0"/>
              <a:t>Manheimer</a:t>
            </a:r>
            <a:r>
              <a:rPr lang="en-US" sz="1800" dirty="0" smtClean="0"/>
              <a:t>, et al. </a:t>
            </a:r>
            <a:r>
              <a:rPr lang="en-US" sz="1800" i="1" dirty="0" smtClean="0"/>
              <a:t>Ann </a:t>
            </a:r>
            <a:r>
              <a:rPr lang="en-US" sz="1800" i="1" dirty="0"/>
              <a:t>Intern Med. </a:t>
            </a:r>
            <a:r>
              <a:rPr lang="en-US" sz="1800" dirty="0"/>
              <a:t>2005;142(8):651-663. </a:t>
            </a:r>
            <a:r>
              <a:rPr lang="en-US" sz="1800" dirty="0" smtClean="0"/>
              <a:t>(</a:t>
            </a:r>
            <a:r>
              <a:rPr lang="en-US" sz="1800" dirty="0"/>
              <a:t>University of Maryland School of </a:t>
            </a:r>
            <a:r>
              <a:rPr lang="en-US" sz="1800" dirty="0" smtClean="0"/>
              <a:t>Medicine</a:t>
            </a:r>
            <a:endParaRPr lang="en-US" sz="1400" dirty="0" smtClean="0"/>
          </a:p>
          <a:p>
            <a:r>
              <a:rPr lang="en-US" sz="1400" b="1" dirty="0" smtClean="0"/>
              <a:t>Purpose</a:t>
            </a:r>
            <a:r>
              <a:rPr lang="en-US" sz="1400" b="1" dirty="0"/>
              <a:t>:</a:t>
            </a:r>
            <a:r>
              <a:rPr lang="en-US" sz="1400" dirty="0"/>
              <a:t> To assess acupuncture's effectiveness for treating low back pain.</a:t>
            </a:r>
          </a:p>
          <a:p>
            <a:r>
              <a:rPr lang="en-US" sz="1400" b="1" dirty="0" smtClean="0"/>
              <a:t>Study </a:t>
            </a:r>
            <a:r>
              <a:rPr lang="en-US" sz="1400" b="1" dirty="0"/>
              <a:t>Selection:</a:t>
            </a:r>
            <a:r>
              <a:rPr lang="en-US" sz="1400" dirty="0"/>
              <a:t> </a:t>
            </a:r>
            <a:r>
              <a:rPr lang="en-US" sz="1400" b="1" dirty="0"/>
              <a:t>Randomized, controlled trials comparing needle acupuncture with sham acupuncture, other sham treatments, no additional treatment, or another active treatment </a:t>
            </a:r>
            <a:r>
              <a:rPr lang="en-US" sz="1400" dirty="0"/>
              <a:t>for patients with low back pain.</a:t>
            </a:r>
          </a:p>
          <a:p>
            <a:r>
              <a:rPr lang="en-US" sz="1400" b="1" dirty="0"/>
              <a:t>Data Extraction:</a:t>
            </a:r>
            <a:r>
              <a:rPr lang="en-US" sz="1400" dirty="0"/>
              <a:t> Data were dually extracted for the </a:t>
            </a:r>
            <a:r>
              <a:rPr lang="en-US" sz="1400" b="1" dirty="0"/>
              <a:t>outcomes of pain, functional status, overall improvement, return to work, and analgesic consumption</a:t>
            </a:r>
            <a:r>
              <a:rPr lang="en-US" sz="1400" dirty="0"/>
              <a:t>. In addition, study quality was assessed.</a:t>
            </a:r>
          </a:p>
          <a:p>
            <a:r>
              <a:rPr lang="en-US" sz="1400" b="1" dirty="0"/>
              <a:t>Data Synthesis:</a:t>
            </a:r>
            <a:r>
              <a:rPr lang="en-US" sz="1400" dirty="0"/>
              <a:t> The </a:t>
            </a:r>
            <a:r>
              <a:rPr lang="en-US" sz="1400" b="1" dirty="0"/>
              <a:t>33 randomized, controlled trials that </a:t>
            </a:r>
            <a:r>
              <a:rPr lang="en-US" sz="1400" dirty="0"/>
              <a:t>met inclusion criteria were </a:t>
            </a:r>
            <a:r>
              <a:rPr lang="en-US" sz="1400" dirty="0" err="1"/>
              <a:t>subgrouped</a:t>
            </a:r>
            <a:r>
              <a:rPr lang="en-US" sz="1400" dirty="0"/>
              <a:t> according to acute or chronic pain, style of acupuncture, and type of control group used. The </a:t>
            </a:r>
            <a:r>
              <a:rPr lang="en-US" sz="1400" b="1" dirty="0"/>
              <a:t>principal measure of effect size was the standardized mean difference</a:t>
            </a:r>
            <a:r>
              <a:rPr lang="en-US" sz="1400" dirty="0"/>
              <a:t>, since the trials assessed the same outcome but measured it in various ways. For the primary outcome of </a:t>
            </a:r>
            <a:r>
              <a:rPr lang="en-US" sz="1400" b="1" dirty="0"/>
              <a:t>short-term relief of chronic pain, the meta-analyses showed that acupuncture is significantly more effective than sham treatment </a:t>
            </a:r>
            <a:r>
              <a:rPr lang="en-US" sz="1400" dirty="0"/>
              <a:t>(standardized mean difference, 0.54 [95% CI, 0.35 to 0.73]; 7 trials) </a:t>
            </a:r>
            <a:r>
              <a:rPr lang="en-US" sz="1400" b="1" dirty="0"/>
              <a:t>and no additional treatment </a:t>
            </a:r>
            <a:r>
              <a:rPr lang="en-US" sz="1400" dirty="0"/>
              <a:t>(standardized mean difference, 0.69 [CI, 0.40 to 0.98]; 8 trials). For patients with </a:t>
            </a:r>
            <a:r>
              <a:rPr lang="en-US" sz="1400" b="1" dirty="0"/>
              <a:t>acute low back pain, data are sparse and inconclusive</a:t>
            </a:r>
            <a:r>
              <a:rPr lang="en-US" sz="1400" dirty="0"/>
              <a:t>. </a:t>
            </a:r>
            <a:r>
              <a:rPr lang="en-US" sz="1400" b="1" dirty="0"/>
              <a:t>Data are also insufficient for drawing conclusions about acupuncture's short-term effectiveness compared with most other therapies.</a:t>
            </a:r>
          </a:p>
          <a:p>
            <a:r>
              <a:rPr lang="en-US" sz="1400" b="1" dirty="0"/>
              <a:t>Limitations:</a:t>
            </a:r>
            <a:r>
              <a:rPr lang="en-US" sz="1400" dirty="0"/>
              <a:t> The quantity and quality of the included trials varied.</a:t>
            </a:r>
          </a:p>
          <a:p>
            <a:r>
              <a:rPr lang="en-US" sz="1800" b="1" dirty="0"/>
              <a:t>Conclusions:</a:t>
            </a:r>
            <a:r>
              <a:rPr lang="en-US" sz="1800" dirty="0"/>
              <a:t> </a:t>
            </a:r>
            <a:r>
              <a:rPr lang="en-US" sz="1800" b="1" dirty="0"/>
              <a:t>Acupuncture effectively relieves chronic low back pain. No evidence suggests that acupuncture is more effective than other active therapies</a:t>
            </a:r>
            <a:r>
              <a:rPr lang="en-US" sz="1800" dirty="0"/>
              <a:t>.</a:t>
            </a:r>
          </a:p>
          <a:p>
            <a:endParaRPr lang="en-US" sz="1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702" y="6253530"/>
            <a:ext cx="1538298" cy="597543"/>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92307302"/>
      </p:ext>
    </p:extLst>
  </p:cSld>
  <p:clrMapOvr>
    <a:masterClrMapping/>
  </p:clrMapOvr>
  <mc:AlternateContent xmlns:mc="http://schemas.openxmlformats.org/markup-compatibility/2006">
    <mc:Choice xmlns:p14="http://schemas.microsoft.com/office/powerpoint/2010/main" Requires="p14">
      <p:transition spd="slow" p14:dur="2000" advTm="16731"/>
    </mc:Choice>
    <mc:Fallback>
      <p:transition spd="slow" advTm="1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169091"/>
          </a:xfrm>
        </p:spPr>
        <p:txBody>
          <a:bodyPr>
            <a:noAutofit/>
          </a:bodyPr>
          <a:lstStyle/>
          <a:p>
            <a:r>
              <a:rPr lang="en-US" sz="1800" b="1" dirty="0" smtClean="0">
                <a:latin typeface="Arial" panose="020B0604020202020204" pitchFamily="34" charset="0"/>
                <a:cs typeface="Arial" panose="020B0604020202020204" pitchFamily="34" charset="0"/>
              </a:rPr>
              <a:t>Use </a:t>
            </a:r>
            <a:r>
              <a:rPr lang="en-US" sz="1800" b="1" dirty="0">
                <a:latin typeface="Arial" panose="020B0604020202020204" pitchFamily="34" charset="0"/>
                <a:cs typeface="Arial" panose="020B0604020202020204" pitchFamily="34" charset="0"/>
              </a:rPr>
              <a:t>of Electrical Stimulation at Acupuncture Points for the Treatment of Reflex Sympathetic Dystrophy </a:t>
            </a:r>
            <a:r>
              <a:rPr lang="en-US" sz="1800" b="1" dirty="0" smtClean="0">
                <a:latin typeface="Arial" panose="020B0604020202020204" pitchFamily="34" charset="0"/>
                <a:cs typeface="Arial" panose="020B0604020202020204" pitchFamily="34" charset="0"/>
              </a:rPr>
              <a:t>in a </a:t>
            </a:r>
            <a:r>
              <a:rPr lang="en-US" sz="1800" b="1" dirty="0">
                <a:latin typeface="Arial" panose="020B0604020202020204" pitchFamily="34" charset="0"/>
                <a:cs typeface="Arial" panose="020B0604020202020204" pitchFamily="34" charset="0"/>
              </a:rPr>
              <a:t>Child: A Case </a:t>
            </a:r>
            <a:r>
              <a:rPr lang="en-US" sz="1800" b="1" dirty="0" smtClean="0">
                <a:latin typeface="Arial" panose="020B0604020202020204" pitchFamily="34" charset="0"/>
                <a:cs typeface="Arial" panose="020B0604020202020204" pitchFamily="34" charset="0"/>
              </a:rPr>
              <a:t>Report</a:t>
            </a:r>
            <a:r>
              <a:rPr lang="en-US" sz="1800" dirty="0" smtClean="0">
                <a:latin typeface="Arial" panose="020B0604020202020204" pitchFamily="34" charset="0"/>
                <a:cs typeface="Arial" panose="020B0604020202020204" pitchFamily="34" charset="0"/>
              </a:rPr>
              <a:t>.  KC Leo et al.</a:t>
            </a:r>
            <a:r>
              <a:rPr lang="en-US" sz="1800" i="1" dirty="0" smtClean="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PHYS THER. </a:t>
            </a:r>
            <a:r>
              <a:rPr lang="en-US" sz="1800" dirty="0">
                <a:latin typeface="Arial" panose="020B0604020202020204" pitchFamily="34" charset="0"/>
                <a:cs typeface="Arial" panose="020B0604020202020204" pitchFamily="34" charset="0"/>
              </a:rPr>
              <a:t>1983; 63:957-959</a:t>
            </a:r>
            <a:r>
              <a:rPr lang="en-US" sz="1800" dirty="0" smtClean="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Reflex </a:t>
            </a:r>
            <a:r>
              <a:rPr lang="en-US" sz="1400" dirty="0">
                <a:latin typeface="Arial" panose="020B0604020202020204" pitchFamily="34" charset="0"/>
                <a:cs typeface="Arial" panose="020B0604020202020204" pitchFamily="34" charset="0"/>
              </a:rPr>
              <a:t>sympathetic dystrophy (RSD) is a </a:t>
            </a:r>
            <a:r>
              <a:rPr lang="en-US" sz="1400" dirty="0" smtClean="0">
                <a:latin typeface="Arial" panose="020B0604020202020204" pitchFamily="34" charset="0"/>
                <a:cs typeface="Arial" panose="020B0604020202020204" pitchFamily="34" charset="0"/>
              </a:rPr>
              <a:t>syndrome characterized </a:t>
            </a:r>
            <a:r>
              <a:rPr lang="en-US" sz="1400" dirty="0">
                <a:latin typeface="Arial" panose="020B0604020202020204" pitchFamily="34" charset="0"/>
                <a:cs typeface="Arial" panose="020B0604020202020204" pitchFamily="34" charset="0"/>
              </a:rPr>
              <a:t>by persistent, </a:t>
            </a:r>
            <a:r>
              <a:rPr lang="en-US" sz="1400" dirty="0" err="1">
                <a:latin typeface="Arial" panose="020B0604020202020204" pitchFamily="34" charset="0"/>
                <a:cs typeface="Arial" panose="020B0604020202020204" pitchFamily="34" charset="0"/>
              </a:rPr>
              <a:t>hyperesthetic</a:t>
            </a:r>
            <a:r>
              <a:rPr lang="en-US" sz="1400" dirty="0">
                <a:latin typeface="Arial" panose="020B0604020202020204" pitchFamily="34" charset="0"/>
                <a:cs typeface="Arial" panose="020B0604020202020204" pitchFamily="34" charset="0"/>
              </a:rPr>
              <a:t> pain in </a:t>
            </a:r>
            <a:r>
              <a:rPr lang="en-US" sz="1400" dirty="0" smtClean="0">
                <a:latin typeface="Arial" panose="020B0604020202020204" pitchFamily="34" charset="0"/>
                <a:cs typeface="Arial" panose="020B0604020202020204" pitchFamily="34" charset="0"/>
              </a:rPr>
              <a:t>an extremity </a:t>
            </a:r>
            <a:r>
              <a:rPr lang="en-US" sz="1400" dirty="0">
                <a:latin typeface="Arial" panose="020B0604020202020204" pitchFamily="34" charset="0"/>
                <a:cs typeface="Arial" panose="020B0604020202020204" pitchFamily="34" charset="0"/>
              </a:rPr>
              <a:t>with concurrent evidence of autonomic </a:t>
            </a:r>
            <a:r>
              <a:rPr lang="en-US" sz="1400" dirty="0" smtClean="0">
                <a:latin typeface="Arial" panose="020B0604020202020204" pitchFamily="34" charset="0"/>
                <a:cs typeface="Arial" panose="020B0604020202020204" pitchFamily="34" charset="0"/>
              </a:rPr>
              <a:t>nervous system </a:t>
            </a:r>
            <a:r>
              <a:rPr lang="en-US" sz="1400" dirty="0">
                <a:latin typeface="Arial" panose="020B0604020202020204" pitchFamily="34" charset="0"/>
                <a:cs typeface="Arial" panose="020B0604020202020204" pitchFamily="34" charset="0"/>
              </a:rPr>
              <a:t>dysfunction.1 This syndrome </a:t>
            </a:r>
            <a:r>
              <a:rPr lang="en-US" sz="1400" dirty="0" smtClean="0">
                <a:latin typeface="Arial" panose="020B0604020202020204" pitchFamily="34" charset="0"/>
                <a:cs typeface="Arial" panose="020B0604020202020204" pitchFamily="34" charset="0"/>
              </a:rPr>
              <a:t>frequently results </a:t>
            </a:r>
            <a:r>
              <a:rPr lang="en-US" sz="1400" dirty="0">
                <a:latin typeface="Arial" panose="020B0604020202020204" pitchFamily="34" charset="0"/>
                <a:cs typeface="Arial" panose="020B0604020202020204" pitchFamily="34" charset="0"/>
              </a:rPr>
              <a:t>in a serious functional impairment with </a:t>
            </a:r>
            <a:r>
              <a:rPr lang="en-US" sz="1400" dirty="0" smtClean="0">
                <a:latin typeface="Arial" panose="020B0604020202020204" pitchFamily="34" charset="0"/>
                <a:cs typeface="Arial" panose="020B0604020202020204" pitchFamily="34" charset="0"/>
              </a:rPr>
              <a:t>associated trophic </a:t>
            </a:r>
            <a:r>
              <a:rPr lang="en-US" sz="1400" dirty="0">
                <a:latin typeface="Arial" panose="020B0604020202020204" pitchFamily="34" charset="0"/>
                <a:cs typeface="Arial" panose="020B0604020202020204" pitchFamily="34" charset="0"/>
              </a:rPr>
              <a:t>changes that may eventually </a:t>
            </a:r>
            <a:r>
              <a:rPr lang="en-US" sz="1400" dirty="0" smtClean="0">
                <a:latin typeface="Arial" panose="020B0604020202020204" pitchFamily="34" charset="0"/>
                <a:cs typeface="Arial" panose="020B0604020202020204" pitchFamily="34" charset="0"/>
              </a:rPr>
              <a:t>develop into </a:t>
            </a:r>
            <a:r>
              <a:rPr lang="en-US" sz="1400" dirty="0">
                <a:latin typeface="Arial" panose="020B0604020202020204" pitchFamily="34" charset="0"/>
                <a:cs typeface="Arial" panose="020B0604020202020204" pitchFamily="34" charset="0"/>
              </a:rPr>
              <a:t>permanent dysfunction. Reflex sympathetic </a:t>
            </a:r>
            <a:r>
              <a:rPr lang="en-US" sz="1400" dirty="0" smtClean="0">
                <a:latin typeface="Arial" panose="020B0604020202020204" pitchFamily="34" charset="0"/>
                <a:cs typeface="Arial" panose="020B0604020202020204" pitchFamily="34" charset="0"/>
              </a:rPr>
              <a:t>dystrophy has </a:t>
            </a:r>
            <a:r>
              <a:rPr lang="en-US" sz="1400" dirty="0">
                <a:latin typeface="Arial" panose="020B0604020202020204" pitchFamily="34" charset="0"/>
                <a:cs typeface="Arial" panose="020B0604020202020204" pitchFamily="34" charset="0"/>
              </a:rPr>
              <a:t>been referred to as </a:t>
            </a:r>
            <a:r>
              <a:rPr lang="en-US" sz="1400" dirty="0" err="1">
                <a:latin typeface="Arial" panose="020B0604020202020204" pitchFamily="34" charset="0"/>
                <a:cs typeface="Arial" panose="020B0604020202020204" pitchFamily="34" charset="0"/>
              </a:rPr>
              <a:t>causalgia</a:t>
            </a:r>
            <a:r>
              <a:rPr lang="en-US" sz="1400" dirty="0">
                <a:latin typeface="Arial" panose="020B0604020202020204" pitchFamily="34" charset="0"/>
                <a:cs typeface="Arial" panose="020B0604020202020204" pitchFamily="34" charset="0"/>
              </a:rPr>
              <a:t>, reflex </a:t>
            </a:r>
            <a:r>
              <a:rPr lang="en-US" sz="1400" dirty="0" smtClean="0">
                <a:latin typeface="Arial" panose="020B0604020202020204" pitchFamily="34" charset="0"/>
                <a:cs typeface="Arial" panose="020B0604020202020204" pitchFamily="34" charset="0"/>
              </a:rPr>
              <a:t>neurovascular dystrophy</a:t>
            </a:r>
            <a:r>
              <a:rPr lang="en-US" sz="1400" dirty="0">
                <a:latin typeface="Arial" panose="020B0604020202020204" pitchFamily="34" charset="0"/>
                <a:cs typeface="Arial" panose="020B0604020202020204" pitchFamily="34" charset="0"/>
              </a:rPr>
              <a:t>, post-traumatic pain syndrome,</a:t>
            </a:r>
          </a:p>
          <a:p>
            <a:r>
              <a:rPr lang="en-US" sz="1400" dirty="0">
                <a:latin typeface="Arial" panose="020B0604020202020204" pitchFamily="34" charset="0"/>
                <a:cs typeface="Arial" panose="020B0604020202020204" pitchFamily="34" charset="0"/>
              </a:rPr>
              <a:t>shoulder-hand syndrome, and </a:t>
            </a:r>
            <a:r>
              <a:rPr lang="en-US" sz="1400" dirty="0" err="1">
                <a:latin typeface="Arial" panose="020B0604020202020204" pitchFamily="34" charset="0"/>
                <a:cs typeface="Arial" panose="020B0604020202020204" pitchFamily="34" charset="0"/>
              </a:rPr>
              <a:t>Sudeck's</a:t>
            </a:r>
            <a:r>
              <a:rPr lang="en-US" sz="1400" dirty="0">
                <a:latin typeface="Arial" panose="020B0604020202020204" pitchFamily="34" charset="0"/>
                <a:cs typeface="Arial" panose="020B0604020202020204" pitchFamily="34" charset="0"/>
              </a:rPr>
              <a:t> atrophy. </a:t>
            </a:r>
            <a:r>
              <a:rPr lang="en-US" sz="1400" dirty="0" smtClean="0">
                <a:latin typeface="Arial" panose="020B0604020202020204" pitchFamily="34" charset="0"/>
                <a:cs typeface="Arial" panose="020B0604020202020204" pitchFamily="34" charset="0"/>
              </a:rPr>
              <a:t>It generally </a:t>
            </a:r>
            <a:r>
              <a:rPr lang="en-US" sz="1400" dirty="0">
                <a:latin typeface="Arial" panose="020B0604020202020204" pitchFamily="34" charset="0"/>
                <a:cs typeface="Arial" panose="020B0604020202020204" pitchFamily="34" charset="0"/>
              </a:rPr>
              <a:t>develops after nerve injury, trauma, </a:t>
            </a:r>
            <a:r>
              <a:rPr lang="en-US" sz="1400" dirty="0" smtClean="0">
                <a:latin typeface="Arial" panose="020B0604020202020204" pitchFamily="34" charset="0"/>
                <a:cs typeface="Arial" panose="020B0604020202020204" pitchFamily="34" charset="0"/>
              </a:rPr>
              <a:t>surgery, cervical </a:t>
            </a:r>
            <a:r>
              <a:rPr lang="en-US" sz="1400" dirty="0">
                <a:latin typeface="Arial" panose="020B0604020202020204" pitchFamily="34" charset="0"/>
                <a:cs typeface="Arial" panose="020B0604020202020204" pitchFamily="34" charset="0"/>
              </a:rPr>
              <a:t>osteoarthritis, carcinoma, myocardial </a:t>
            </a:r>
            <a:r>
              <a:rPr lang="en-US" sz="1400" dirty="0" smtClean="0">
                <a:latin typeface="Arial" panose="020B0604020202020204" pitchFamily="34" charset="0"/>
                <a:cs typeface="Arial" panose="020B0604020202020204" pitchFamily="34" charset="0"/>
              </a:rPr>
              <a:t>infarction, or </a:t>
            </a:r>
            <a:r>
              <a:rPr lang="en-US" sz="1400" dirty="0">
                <a:latin typeface="Arial" panose="020B0604020202020204" pitchFamily="34" charset="0"/>
                <a:cs typeface="Arial" panose="020B0604020202020204" pitchFamily="34" charset="0"/>
              </a:rPr>
              <a:t>cerebrovascular accident.1 The </a:t>
            </a:r>
            <a:r>
              <a:rPr lang="en-US" sz="1400" dirty="0" smtClean="0">
                <a:latin typeface="Arial" panose="020B0604020202020204" pitchFamily="34" charset="0"/>
                <a:cs typeface="Arial" panose="020B0604020202020204" pitchFamily="34" charset="0"/>
              </a:rPr>
              <a:t>antecedent illness </a:t>
            </a:r>
            <a:r>
              <a:rPr lang="en-US" sz="1400" dirty="0">
                <a:latin typeface="Arial" panose="020B0604020202020204" pitchFamily="34" charset="0"/>
                <a:cs typeface="Arial" panose="020B0604020202020204" pitchFamily="34" charset="0"/>
              </a:rPr>
              <a:t>or injury may be relatively minor </a:t>
            </a:r>
            <a:r>
              <a:rPr lang="en-US" sz="1400" dirty="0" smtClean="0">
                <a:latin typeface="Arial" panose="020B0604020202020204" pitchFamily="34" charset="0"/>
                <a:cs typeface="Arial" panose="020B0604020202020204" pitchFamily="34" charset="0"/>
              </a:rPr>
              <a:t>compared with </a:t>
            </a:r>
            <a:r>
              <a:rPr lang="en-US" sz="1400" dirty="0">
                <a:latin typeface="Arial" panose="020B0604020202020204" pitchFamily="34" charset="0"/>
                <a:cs typeface="Arial" panose="020B0604020202020204" pitchFamily="34" charset="0"/>
              </a:rPr>
              <a:t>the severity of the symptoms. In some </a:t>
            </a:r>
            <a:r>
              <a:rPr lang="en-US" sz="1400" dirty="0" smtClean="0">
                <a:latin typeface="Arial" panose="020B0604020202020204" pitchFamily="34" charset="0"/>
                <a:cs typeface="Arial" panose="020B0604020202020204" pitchFamily="34" charset="0"/>
              </a:rPr>
              <a:t>instances, no </a:t>
            </a:r>
            <a:r>
              <a:rPr lang="en-US" sz="1400" dirty="0">
                <a:latin typeface="Arial" panose="020B0604020202020204" pitchFamily="34" charset="0"/>
                <a:cs typeface="Arial" panose="020B0604020202020204" pitchFamily="34" charset="0"/>
              </a:rPr>
              <a:t>antecedent injury or illness can be identified. </a:t>
            </a:r>
            <a:r>
              <a:rPr lang="en-US" sz="1400" dirty="0" smtClean="0">
                <a:latin typeface="Arial" panose="020B0604020202020204" pitchFamily="34" charset="0"/>
                <a:cs typeface="Arial" panose="020B0604020202020204" pitchFamily="34" charset="0"/>
              </a:rPr>
              <a:t>This syndrome </a:t>
            </a:r>
            <a:r>
              <a:rPr lang="en-US" sz="1400" dirty="0">
                <a:latin typeface="Arial" panose="020B0604020202020204" pitchFamily="34" charset="0"/>
                <a:cs typeface="Arial" panose="020B0604020202020204" pitchFamily="34" charset="0"/>
              </a:rPr>
              <a:t>is most prevalent in middle-aged and </a:t>
            </a:r>
            <a:r>
              <a:rPr lang="en-US" sz="1400" dirty="0" smtClean="0">
                <a:latin typeface="Arial" panose="020B0604020202020204" pitchFamily="34" charset="0"/>
                <a:cs typeface="Arial" panose="020B0604020202020204" pitchFamily="34" charset="0"/>
              </a:rPr>
              <a:t>older adults </a:t>
            </a:r>
            <a:r>
              <a:rPr lang="en-US" sz="1400" dirty="0">
                <a:latin typeface="Arial" panose="020B0604020202020204" pitchFamily="34" charset="0"/>
                <a:cs typeface="Arial" panose="020B0604020202020204" pitchFamily="34" charset="0"/>
              </a:rPr>
              <a:t>and is infrequently found in children.1"3 Classical</a:t>
            </a:r>
          </a:p>
          <a:p>
            <a:r>
              <a:rPr lang="en-US" sz="1400" dirty="0">
                <a:latin typeface="Arial" panose="020B0604020202020204" pitchFamily="34" charset="0"/>
                <a:cs typeface="Arial" panose="020B0604020202020204" pitchFamily="34" charset="0"/>
              </a:rPr>
              <a:t>treatments of RSD include active and </a:t>
            </a:r>
            <a:r>
              <a:rPr lang="en-US" sz="1400" dirty="0" smtClean="0">
                <a:latin typeface="Arial" panose="020B0604020202020204" pitchFamily="34" charset="0"/>
                <a:cs typeface="Arial" panose="020B0604020202020204" pitchFamily="34" charset="0"/>
              </a:rPr>
              <a:t>passive range-of-motion </a:t>
            </a:r>
            <a:r>
              <a:rPr lang="en-US" sz="1400" dirty="0">
                <a:latin typeface="Arial" panose="020B0604020202020204" pitchFamily="34" charset="0"/>
                <a:cs typeface="Arial" panose="020B0604020202020204" pitchFamily="34" charset="0"/>
              </a:rPr>
              <a:t>exercises, casting, splinting, </a:t>
            </a:r>
            <a:r>
              <a:rPr lang="en-US" sz="1400" dirty="0" smtClean="0">
                <a:latin typeface="Arial" panose="020B0604020202020204" pitchFamily="34" charset="0"/>
                <a:cs typeface="Arial" panose="020B0604020202020204" pitchFamily="34" charset="0"/>
              </a:rPr>
              <a:t>administration of </a:t>
            </a:r>
            <a:r>
              <a:rPr lang="en-US" sz="1400" dirty="0">
                <a:latin typeface="Arial" panose="020B0604020202020204" pitchFamily="34" charset="0"/>
                <a:cs typeface="Arial" panose="020B0604020202020204" pitchFamily="34" charset="0"/>
              </a:rPr>
              <a:t>corticosteroids, and sympathetic </a:t>
            </a:r>
            <a:r>
              <a:rPr lang="en-US" sz="1400" dirty="0" smtClean="0">
                <a:latin typeface="Arial" panose="020B0604020202020204" pitchFamily="34" charset="0"/>
                <a:cs typeface="Arial" panose="020B0604020202020204" pitchFamily="34" charset="0"/>
              </a:rPr>
              <a:t>blocks.</a:t>
            </a:r>
            <a:r>
              <a:rPr lang="en-US" sz="1400"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More </a:t>
            </a:r>
            <a:r>
              <a:rPr lang="en-US" sz="1400" b="1" dirty="0">
                <a:latin typeface="Arial" panose="020B0604020202020204" pitchFamily="34" charset="0"/>
                <a:cs typeface="Arial" panose="020B0604020202020204" pitchFamily="34" charset="0"/>
              </a:rPr>
              <a:t>recently, transcutaneous electrical nerve </a:t>
            </a:r>
            <a:r>
              <a:rPr lang="en-US" sz="1400" b="1" dirty="0" smtClean="0">
                <a:latin typeface="Arial" panose="020B0604020202020204" pitchFamily="34" charset="0"/>
                <a:cs typeface="Arial" panose="020B0604020202020204" pitchFamily="34" charset="0"/>
              </a:rPr>
              <a:t>stimulation has </a:t>
            </a:r>
            <a:r>
              <a:rPr lang="en-US" sz="1400" b="1" dirty="0">
                <a:latin typeface="Arial" panose="020B0604020202020204" pitchFamily="34" charset="0"/>
                <a:cs typeface="Arial" panose="020B0604020202020204" pitchFamily="34" charset="0"/>
              </a:rPr>
              <a:t>been demonstrated to produce </a:t>
            </a:r>
            <a:r>
              <a:rPr lang="en-US" sz="1400" b="1" dirty="0" smtClean="0">
                <a:latin typeface="Arial" panose="020B0604020202020204" pitchFamily="34" charset="0"/>
                <a:cs typeface="Arial" panose="020B0604020202020204" pitchFamily="34" charset="0"/>
              </a:rPr>
              <a:t>effective results.</a:t>
            </a:r>
            <a:r>
              <a:rPr lang="en-US" sz="1400" b="1"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The </a:t>
            </a:r>
            <a:r>
              <a:rPr lang="en-US" sz="1400" dirty="0">
                <a:latin typeface="Arial" panose="020B0604020202020204" pitchFamily="34" charset="0"/>
                <a:cs typeface="Arial" panose="020B0604020202020204" pitchFamily="34" charset="0"/>
              </a:rPr>
              <a:t>purpose of this report is to describe and </a:t>
            </a:r>
            <a:r>
              <a:rPr lang="en-US" sz="1400" dirty="0" smtClean="0">
                <a:latin typeface="Arial" panose="020B0604020202020204" pitchFamily="34" charset="0"/>
                <a:cs typeface="Arial" panose="020B0604020202020204" pitchFamily="34" charset="0"/>
              </a:rPr>
              <a:t>contrast the </a:t>
            </a:r>
            <a:r>
              <a:rPr lang="en-US" sz="1400" dirty="0">
                <a:latin typeface="Arial" panose="020B0604020202020204" pitchFamily="34" charset="0"/>
                <a:cs typeface="Arial" panose="020B0604020202020204" pitchFamily="34" charset="0"/>
              </a:rPr>
              <a:t>effects of two different types of treatment </a:t>
            </a:r>
            <a:r>
              <a:rPr lang="en-US" sz="1400" dirty="0" smtClean="0">
                <a:latin typeface="Arial" panose="020B0604020202020204" pitchFamily="34" charset="0"/>
                <a:cs typeface="Arial" panose="020B0604020202020204" pitchFamily="34" charset="0"/>
              </a:rPr>
              <a:t>for two </a:t>
            </a:r>
            <a:r>
              <a:rPr lang="en-US" sz="1400" dirty="0">
                <a:latin typeface="Arial" panose="020B0604020202020204" pitchFamily="34" charset="0"/>
                <a:cs typeface="Arial" panose="020B0604020202020204" pitchFamily="34" charset="0"/>
              </a:rPr>
              <a:t>successive occurrences of RSD in a </a:t>
            </a:r>
            <a:r>
              <a:rPr lang="en-US" sz="1400" dirty="0" smtClean="0">
                <a:latin typeface="Arial" panose="020B0604020202020204" pitchFamily="34" charset="0"/>
                <a:cs typeface="Arial" panose="020B0604020202020204" pitchFamily="34" charset="0"/>
              </a:rPr>
              <a:t>10-year-old girl.</a:t>
            </a:r>
            <a:endParaRPr lang="en-US" sz="1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02" y="6225009"/>
            <a:ext cx="1690698" cy="65674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19766050"/>
      </p:ext>
    </p:extLst>
  </p:cSld>
  <p:clrMapOvr>
    <a:masterClrMapping/>
  </p:clrMapOvr>
  <mc:AlternateContent xmlns:mc="http://schemas.openxmlformats.org/markup-compatibility/2006">
    <mc:Choice xmlns:p14="http://schemas.microsoft.com/office/powerpoint/2010/main" Requires="p14">
      <p:transition spd="slow" p14:dur="2000" advTm="17779"/>
    </mc:Choice>
    <mc:Fallback>
      <p:transition spd="slow" advTm="1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229600" cy="5397691"/>
          </a:xfrm>
        </p:spPr>
        <p:txBody>
          <a:bodyPr>
            <a:normAutofit fontScale="62500" lnSpcReduction="20000"/>
          </a:bodyPr>
          <a:lstStyle/>
          <a:p>
            <a:r>
              <a:rPr lang="en-US" sz="2900" b="1" dirty="0" smtClean="0"/>
              <a:t>Six Month </a:t>
            </a:r>
            <a:r>
              <a:rPr lang="en-US" sz="2900" b="1" dirty="0"/>
              <a:t>D</a:t>
            </a:r>
            <a:r>
              <a:rPr lang="en-US" sz="2900" b="1" dirty="0" smtClean="0"/>
              <a:t>epression </a:t>
            </a:r>
            <a:r>
              <a:rPr lang="en-US" sz="2900" b="1" dirty="0"/>
              <a:t>R</a:t>
            </a:r>
            <a:r>
              <a:rPr lang="en-US" sz="2900" b="1" dirty="0" smtClean="0"/>
              <a:t>elapse </a:t>
            </a:r>
            <a:r>
              <a:rPr lang="en-US" sz="2900" b="1" dirty="0"/>
              <a:t>R</a:t>
            </a:r>
            <a:r>
              <a:rPr lang="en-US" sz="2900" b="1" dirty="0" smtClean="0"/>
              <a:t>ates </a:t>
            </a:r>
            <a:r>
              <a:rPr lang="en-US" sz="2900" b="1" dirty="0"/>
              <a:t>A</a:t>
            </a:r>
            <a:r>
              <a:rPr lang="en-US" sz="2900" b="1" dirty="0" smtClean="0"/>
              <a:t>mong </a:t>
            </a:r>
            <a:r>
              <a:rPr lang="en-US" sz="2900" b="1" dirty="0"/>
              <a:t>W</a:t>
            </a:r>
            <a:r>
              <a:rPr lang="en-US" sz="2900" b="1" dirty="0" smtClean="0"/>
              <a:t>omen </a:t>
            </a:r>
            <a:r>
              <a:rPr lang="en-US" sz="2900" b="1" dirty="0"/>
              <a:t>T</a:t>
            </a:r>
            <a:r>
              <a:rPr lang="en-US" sz="2900" b="1" dirty="0" smtClean="0"/>
              <a:t>reated with Acupuncture. </a:t>
            </a:r>
            <a:r>
              <a:rPr lang="en-US" sz="2900" dirty="0" smtClean="0"/>
              <a:t> SM Gallagher, et al.  Complementary Therapies in Medicine (2001):  9:  216-218.  (</a:t>
            </a:r>
            <a:r>
              <a:rPr lang="en-US" sz="2900" dirty="0"/>
              <a:t>University of Arizona, Stanford </a:t>
            </a:r>
            <a:r>
              <a:rPr lang="en-US" sz="2900" dirty="0" smtClean="0"/>
              <a:t>University)</a:t>
            </a:r>
            <a:endParaRPr lang="en-US" sz="2900" dirty="0"/>
          </a:p>
          <a:p>
            <a:endParaRPr lang="en-US" dirty="0" smtClean="0"/>
          </a:p>
          <a:p>
            <a:r>
              <a:rPr lang="en-US" b="1" dirty="0" smtClean="0"/>
              <a:t>Summary</a:t>
            </a:r>
            <a:r>
              <a:rPr lang="en-US" dirty="0" smtClean="0"/>
              <a:t>:  Conventional treatments for Major Depression, although reasonably effective, leave many without lasting relief.  Alternative approaches would therefore be welcome for both short-and long-term treatment of depression.  </a:t>
            </a:r>
            <a:r>
              <a:rPr lang="en-US" b="1" dirty="0" smtClean="0"/>
              <a:t>Thirty-eight women were randomized to one of three treatment conditions in a double-blind randomized controlled trial of acupuncture in depression</a:t>
            </a:r>
            <a:r>
              <a:rPr lang="en-US" dirty="0" smtClean="0"/>
              <a:t>.  </a:t>
            </a:r>
            <a:r>
              <a:rPr lang="en-US" b="1" dirty="0" smtClean="0"/>
              <a:t>All participants eventually received eight weeks of acupuncture specifically for depression</a:t>
            </a:r>
            <a:r>
              <a:rPr lang="en-US" dirty="0" smtClean="0"/>
              <a:t>.  From among the 33 women who completed treatment, 26 (</a:t>
            </a:r>
            <a:r>
              <a:rPr lang="en-US" b="1" dirty="0" smtClean="0"/>
              <a:t>79%) were interviewed at six month follow up. Relapse rates were comparable to those of established treatments, with four of the 17 women (24%) who achieved full remission at the conclusion of treatment experiencing a relapse six months later.  </a:t>
            </a:r>
            <a:r>
              <a:rPr lang="en-US" dirty="0" smtClean="0"/>
              <a:t>Compared to other empirically validated treatments, </a:t>
            </a:r>
            <a:r>
              <a:rPr lang="en-US" b="1" u="sng" dirty="0" smtClean="0"/>
              <a:t>acupuncture designed specifically to treat major depression produces results that are comparable in terms of rates of response and of relapse or recurrence</a:t>
            </a:r>
            <a:r>
              <a:rPr lang="en-US" u="sng" dirty="0" smtClean="0"/>
              <a:t>.  </a:t>
            </a:r>
          </a:p>
          <a:p>
            <a:r>
              <a:rPr lang="en-US" b="1" dirty="0" smtClean="0"/>
              <a:t>These results suggest a larger trial of acupuncture in the acute- and maintenance-phase treatment of depression is warranted.   </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942" y="6229794"/>
            <a:ext cx="1617235" cy="62820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74661840"/>
      </p:ext>
    </p:extLst>
  </p:cSld>
  <p:clrMapOvr>
    <a:masterClrMapping/>
  </p:clrMapOvr>
  <mc:AlternateContent xmlns:mc="http://schemas.openxmlformats.org/markup-compatibility/2006">
    <mc:Choice xmlns:p14="http://schemas.microsoft.com/office/powerpoint/2010/main" Requires="p14">
      <p:transition spd="slow" p14:dur="2000" advTm="20566"/>
    </mc:Choice>
    <mc:Fallback>
      <p:transition spd="slow" advTm="2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2400" dirty="0" smtClean="0"/>
              <a:t>American Academy of Pain Medicine</a:t>
            </a:r>
            <a:br>
              <a:rPr lang="en-US" sz="2400" dirty="0" smtClean="0"/>
            </a:br>
            <a:r>
              <a:rPr lang="en-US" sz="2400" dirty="0" smtClean="0"/>
              <a:t>Annual Meeting 2015</a:t>
            </a:r>
            <a:endParaRPr lang="en-US" sz="2400"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96366" y="1172412"/>
            <a:ext cx="6842872" cy="52451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6354807"/>
            <a:ext cx="1295400" cy="503192"/>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34934785"/>
      </p:ext>
    </p:extLst>
  </p:cSld>
  <p:clrMapOvr>
    <a:masterClrMapping/>
  </p:clrMapOvr>
  <mc:AlternateContent xmlns:mc="http://schemas.openxmlformats.org/markup-compatibility/2006">
    <mc:Choice xmlns:p14="http://schemas.microsoft.com/office/powerpoint/2010/main" Requires="p14">
      <p:transition spd="slow" p14:dur="2000" advTm="41236"/>
    </mc:Choice>
    <mc:Fallback>
      <p:transition spd="slow" advTm="41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 y="1295400"/>
            <a:ext cx="8229600" cy="5036344"/>
          </a:xfrm>
        </p:spPr>
      </p:pic>
      <p:sp>
        <p:nvSpPr>
          <p:cNvPr id="3" name="Title 2"/>
          <p:cNvSpPr>
            <a:spLocks noGrp="1"/>
          </p:cNvSpPr>
          <p:nvPr>
            <p:ph type="title"/>
          </p:nvPr>
        </p:nvSpPr>
        <p:spPr/>
        <p:txBody>
          <a:bodyPr>
            <a:noAutofit/>
          </a:bodyPr>
          <a:lstStyle/>
          <a:p>
            <a:pPr algn="ctr"/>
            <a:r>
              <a:rPr lang="en-US" sz="2400" dirty="0" smtClean="0"/>
              <a:t>American Academy of Pain Medicine</a:t>
            </a:r>
            <a:br>
              <a:rPr lang="en-US" sz="2400" dirty="0" smtClean="0"/>
            </a:br>
            <a:r>
              <a:rPr lang="en-US" sz="2400" dirty="0" smtClean="0"/>
              <a:t>Annual Meeting 2016</a:t>
            </a:r>
            <a:endParaRPr lang="en-US"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6263312"/>
            <a:ext cx="1513114" cy="587761"/>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7222660"/>
      </p:ext>
    </p:extLst>
  </p:cSld>
  <p:clrMapOvr>
    <a:masterClrMapping/>
  </p:clrMapOvr>
  <mc:AlternateContent xmlns:mc="http://schemas.openxmlformats.org/markup-compatibility/2006">
    <mc:Choice xmlns:p14="http://schemas.microsoft.com/office/powerpoint/2010/main" Requires="p14">
      <p:transition spd="slow" p14:dur="2000" advTm="32159"/>
    </mc:Choice>
    <mc:Fallback>
      <p:transition spd="slow" advTm="3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p:cNvSpPr>
          <p:nvPr>
            <p:ph type="title"/>
          </p:nvPr>
        </p:nvSpPr>
        <p:spPr>
          <a:xfrm>
            <a:off x="381000" y="1981200"/>
            <a:ext cx="8229600" cy="1143000"/>
          </a:xfrm>
        </p:spPr>
        <p:txBody>
          <a:bodyPr/>
          <a:lstStyle/>
          <a:p>
            <a:pPr algn="ctr"/>
            <a:r>
              <a:rPr lang="en-US" sz="5400" b="1" dirty="0" smtClean="0">
                <a:solidFill>
                  <a:schemeClr val="tx1"/>
                </a:solidFill>
                <a:latin typeface="Arial" charset="0"/>
              </a:rPr>
              <a:t>BASIC SCIENCE</a:t>
            </a:r>
          </a:p>
        </p:txBody>
      </p:sp>
      <p:sp>
        <p:nvSpPr>
          <p:cNvPr id="154627" name="Rectangle 3"/>
          <p:cNvSpPr>
            <a:spLocks noGrp="1"/>
          </p:cNvSpPr>
          <p:nvPr>
            <p:ph idx="1"/>
          </p:nvPr>
        </p:nvSpPr>
        <p:spPr>
          <a:xfrm>
            <a:off x="533400" y="3657600"/>
            <a:ext cx="8229600" cy="1874838"/>
          </a:xfrm>
        </p:spPr>
        <p:txBody>
          <a:bodyPr/>
          <a:lstStyle/>
          <a:p>
            <a:pPr algn="ctr">
              <a:buFont typeface="Wingdings 2" pitchFamily="18" charset="2"/>
              <a:buNone/>
            </a:pPr>
            <a:r>
              <a:rPr lang="en-US" sz="4400" dirty="0" smtClean="0">
                <a:latin typeface="Arial" charset="0"/>
              </a:rPr>
              <a:t>Measured Effects</a:t>
            </a:r>
          </a:p>
          <a:p>
            <a:pPr algn="ctr">
              <a:buFont typeface="Wingdings 2" pitchFamily="18" charset="2"/>
              <a:buNone/>
            </a:pPr>
            <a:r>
              <a:rPr lang="en-US" sz="4400" dirty="0" smtClean="0">
                <a:latin typeface="Arial" charset="0"/>
              </a:rPr>
              <a:t>Hypothesized Mechanisms</a:t>
            </a: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310" y="6164731"/>
            <a:ext cx="1766898" cy="68634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65667768"/>
      </p:ext>
    </p:extLst>
  </p:cSld>
  <p:clrMapOvr>
    <a:masterClrMapping/>
  </p:clrMapOvr>
  <mc:AlternateContent xmlns:mc="http://schemas.openxmlformats.org/markup-compatibility/2006">
    <mc:Choice xmlns:p14="http://schemas.microsoft.com/office/powerpoint/2010/main" Requires="p14">
      <p:transition spd="slow" p14:dur="2000" advTm="16682"/>
    </mc:Choice>
    <mc:Fallback>
      <p:transition spd="slow" advTm="1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endParaRPr lang="en-US" dirty="0" smtClean="0"/>
          </a:p>
          <a:p>
            <a:r>
              <a:rPr lang="en-US" dirty="0" smtClean="0"/>
              <a:t>Introduce principles of medical acupuncture</a:t>
            </a:r>
          </a:p>
          <a:p>
            <a:r>
              <a:rPr lang="en-US" dirty="0" smtClean="0"/>
              <a:t>Discuss the most common disorders for which medical acupuncture is effective</a:t>
            </a:r>
          </a:p>
          <a:p>
            <a:r>
              <a:rPr lang="en-US" dirty="0"/>
              <a:t>D</a:t>
            </a:r>
            <a:r>
              <a:rPr lang="en-US" dirty="0" smtClean="0"/>
              <a:t>iscuss how to use medical acupuncture as an adjunct therapy to alleviate pain and other some other common symptoms</a:t>
            </a:r>
          </a:p>
        </p:txBody>
      </p:sp>
      <p:sp>
        <p:nvSpPr>
          <p:cNvPr id="2" name="Title 1"/>
          <p:cNvSpPr>
            <a:spLocks noGrp="1"/>
          </p:cNvSpPr>
          <p:nvPr>
            <p:ph type="title"/>
          </p:nvPr>
        </p:nvSpPr>
        <p:spPr>
          <a:xfrm>
            <a:off x="457200" y="609600"/>
            <a:ext cx="8229600" cy="1143000"/>
          </a:xfrm>
        </p:spPr>
        <p:txBody>
          <a:bodyPr/>
          <a:lstStyle/>
          <a:p>
            <a:r>
              <a:rPr lang="en-US" dirty="0" smtClean="0"/>
              <a:t>GOALS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6078518"/>
            <a:ext cx="1981200" cy="76958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54"/>
    </mc:Choice>
    <mc:Fallback>
      <p:transition spd="slow" advTm="1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400" dirty="0" smtClean="0">
                <a:solidFill>
                  <a:schemeClr val="tx1"/>
                </a:solidFill>
                <a:latin typeface="Arial" charset="0"/>
              </a:rPr>
              <a:t>Endogenous </a:t>
            </a:r>
            <a:r>
              <a:rPr lang="en-US" sz="4400" dirty="0" err="1" smtClean="0">
                <a:solidFill>
                  <a:schemeClr val="tx1"/>
                </a:solidFill>
                <a:latin typeface="Arial" charset="0"/>
              </a:rPr>
              <a:t>Opioid</a:t>
            </a:r>
            <a:r>
              <a:rPr lang="en-US" sz="4400" dirty="0" smtClean="0">
                <a:solidFill>
                  <a:schemeClr val="tx1"/>
                </a:solidFill>
                <a:latin typeface="Arial" charset="0"/>
              </a:rPr>
              <a:t> Peptide System</a:t>
            </a:r>
            <a:endParaRPr lang="en-US" sz="4400" dirty="0">
              <a:solidFill>
                <a:schemeClr val="tx1"/>
              </a:solidFill>
            </a:endParaRPr>
          </a:p>
        </p:txBody>
      </p:sp>
      <p:sp>
        <p:nvSpPr>
          <p:cNvPr id="4" name="Content Placeholder 2"/>
          <p:cNvSpPr>
            <a:spLocks noGrp="1"/>
          </p:cNvSpPr>
          <p:nvPr>
            <p:ph idx="1"/>
          </p:nvPr>
        </p:nvSpPr>
        <p:spPr>
          <a:xfrm>
            <a:off x="914400" y="2133600"/>
            <a:ext cx="4114800" cy="4525963"/>
          </a:xfrm>
        </p:spPr>
        <p:txBody>
          <a:bodyPr>
            <a:normAutofit/>
          </a:bodyPr>
          <a:lstStyle/>
          <a:p>
            <a:pPr>
              <a:lnSpc>
                <a:spcPct val="105000"/>
              </a:lnSpc>
              <a:buNone/>
            </a:pPr>
            <a:r>
              <a:rPr lang="en-US" sz="2400" dirty="0" smtClean="0">
                <a:latin typeface="Arial" charset="0"/>
              </a:rPr>
              <a:t>Beta Endorphins</a:t>
            </a:r>
          </a:p>
          <a:p>
            <a:pPr>
              <a:lnSpc>
                <a:spcPct val="105000"/>
              </a:lnSpc>
              <a:buNone/>
            </a:pPr>
            <a:r>
              <a:rPr lang="en-US" sz="2400" dirty="0" err="1" smtClean="0">
                <a:latin typeface="Arial" charset="0"/>
              </a:rPr>
              <a:t>Enkephalins</a:t>
            </a:r>
            <a:endParaRPr lang="en-US" sz="2400" dirty="0" smtClean="0">
              <a:latin typeface="Arial" charset="0"/>
            </a:endParaRPr>
          </a:p>
          <a:p>
            <a:pPr>
              <a:lnSpc>
                <a:spcPct val="105000"/>
              </a:lnSpc>
              <a:buNone/>
            </a:pPr>
            <a:r>
              <a:rPr lang="en-US" sz="2400" dirty="0" err="1" smtClean="0">
                <a:latin typeface="Arial" charset="0"/>
              </a:rPr>
              <a:t>Dynorphins</a:t>
            </a:r>
            <a:endParaRPr lang="en-US" sz="2400" dirty="0" smtClean="0">
              <a:latin typeface="Arial" charset="0"/>
            </a:endParaRPr>
          </a:p>
          <a:p>
            <a:pPr>
              <a:lnSpc>
                <a:spcPct val="105000"/>
              </a:lnSpc>
              <a:buNone/>
            </a:pPr>
            <a:r>
              <a:rPr lang="en-US" sz="2400" dirty="0" smtClean="0">
                <a:latin typeface="Arial" charset="0"/>
              </a:rPr>
              <a:t>Serotonin</a:t>
            </a:r>
          </a:p>
          <a:p>
            <a:pPr>
              <a:lnSpc>
                <a:spcPct val="105000"/>
              </a:lnSpc>
              <a:buNone/>
            </a:pPr>
            <a:r>
              <a:rPr lang="en-US" sz="2400" dirty="0" err="1" smtClean="0">
                <a:latin typeface="Arial" charset="0"/>
              </a:rPr>
              <a:t>Norepinephrine</a:t>
            </a:r>
            <a:endParaRPr lang="en-US" sz="2400" dirty="0" smtClean="0">
              <a:latin typeface="Arial" charset="0"/>
            </a:endParaRPr>
          </a:p>
          <a:p>
            <a:pPr>
              <a:lnSpc>
                <a:spcPct val="105000"/>
              </a:lnSpc>
              <a:buNone/>
            </a:pPr>
            <a:endParaRPr lang="en-US" sz="2400" dirty="0" smtClean="0">
              <a:latin typeface="Arial" charset="0"/>
            </a:endParaRPr>
          </a:p>
          <a:p>
            <a:pPr>
              <a:lnSpc>
                <a:spcPct val="90000"/>
              </a:lnSpc>
              <a:buNone/>
            </a:pPr>
            <a:endParaRPr lang="en-US" sz="2000" dirty="0" smtClean="0">
              <a:latin typeface="Arial" charset="0"/>
            </a:endParaRPr>
          </a:p>
          <a:p>
            <a:pPr>
              <a:lnSpc>
                <a:spcPct val="90000"/>
              </a:lnSpc>
              <a:buNone/>
            </a:pPr>
            <a:r>
              <a:rPr lang="en-US" sz="2000" dirty="0" smtClean="0">
                <a:latin typeface="Arial" charset="0"/>
              </a:rPr>
              <a:t>JAMA , 1998; 280:  1518-24.  </a:t>
            </a:r>
          </a:p>
          <a:p>
            <a:pPr>
              <a:lnSpc>
                <a:spcPct val="90000"/>
              </a:lnSpc>
              <a:buNone/>
            </a:pPr>
            <a:r>
              <a:rPr lang="en-US" sz="2000" dirty="0" err="1" smtClean="0">
                <a:latin typeface="Arial" charset="0"/>
              </a:rPr>
              <a:t>Eur</a:t>
            </a:r>
            <a:r>
              <a:rPr lang="en-US" sz="2000" dirty="0" smtClean="0">
                <a:latin typeface="Arial" charset="0"/>
              </a:rPr>
              <a:t> J Pharm. 1992; 211:203-10.</a:t>
            </a:r>
          </a:p>
        </p:txBody>
      </p:sp>
      <p:sp>
        <p:nvSpPr>
          <p:cNvPr id="5" name="Content Placeholder 3"/>
          <p:cNvSpPr txBox="1">
            <a:spLocks/>
          </p:cNvSpPr>
          <p:nvPr/>
        </p:nvSpPr>
        <p:spPr>
          <a:xfrm>
            <a:off x="5029200" y="2133600"/>
            <a:ext cx="3276600" cy="2347115"/>
          </a:xfrm>
          <a:prstGeom prst="rect">
            <a:avLst/>
          </a:prstGeom>
        </p:spPr>
        <p:txBody>
          <a:bodyPr>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Acetylcholine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Dopamine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GABA</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Substance 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102" y="6171658"/>
            <a:ext cx="1766898" cy="686342"/>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91559144"/>
      </p:ext>
    </p:extLst>
  </p:cSld>
  <p:clrMapOvr>
    <a:masterClrMapping/>
  </p:clrMapOvr>
  <mc:AlternateContent xmlns:mc="http://schemas.openxmlformats.org/markup-compatibility/2006">
    <mc:Choice xmlns:p14="http://schemas.microsoft.com/office/powerpoint/2010/main" Requires="p14">
      <p:transition spd="slow" p14:dur="2000" advTm="10298"/>
    </mc:Choice>
    <mc:Fallback>
      <p:transition spd="slow" advTm="1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pPr algn="ctr"/>
            <a:r>
              <a:rPr lang="en-US" sz="4400" dirty="0" smtClean="0">
                <a:solidFill>
                  <a:schemeClr val="tx1"/>
                </a:solidFill>
                <a:latin typeface="Arial" pitchFamily="34" charset="0"/>
                <a:cs typeface="Arial" pitchFamily="34" charset="0"/>
              </a:rPr>
              <a:t>ELECTRO-ACUPUNCTURE</a:t>
            </a:r>
            <a:endParaRPr lang="en-US" sz="4400" dirty="0"/>
          </a:p>
        </p:txBody>
      </p:sp>
      <p:sp>
        <p:nvSpPr>
          <p:cNvPr id="5" name="Content Placeholder 5"/>
          <p:cNvSpPr>
            <a:spLocks noGrp="1"/>
          </p:cNvSpPr>
          <p:nvPr>
            <p:ph idx="1"/>
          </p:nvPr>
        </p:nvSpPr>
        <p:spPr>
          <a:xfrm>
            <a:off x="304800" y="2438400"/>
            <a:ext cx="4648200" cy="3763963"/>
          </a:xfrm>
        </p:spPr>
        <p:txBody>
          <a:bodyPr>
            <a:normAutofit lnSpcReduction="10000"/>
          </a:bodyPr>
          <a:lstStyle/>
          <a:p>
            <a:pPr lvl="1"/>
            <a:r>
              <a:rPr lang="en-US" sz="2400" dirty="0" smtClean="0">
                <a:latin typeface="Arial" charset="0"/>
              </a:rPr>
              <a:t>Slow Onset Analgesia</a:t>
            </a:r>
          </a:p>
          <a:p>
            <a:pPr lvl="1"/>
            <a:r>
              <a:rPr lang="en-US" sz="2400" dirty="0" smtClean="0">
                <a:latin typeface="Arial" charset="0"/>
              </a:rPr>
              <a:t>Generalized Effect</a:t>
            </a:r>
          </a:p>
          <a:p>
            <a:pPr lvl="1"/>
            <a:r>
              <a:rPr lang="en-US" sz="2400" dirty="0" smtClean="0">
                <a:latin typeface="Arial" charset="0"/>
              </a:rPr>
              <a:t>Continues After Stimulation</a:t>
            </a:r>
          </a:p>
          <a:p>
            <a:pPr lvl="1"/>
            <a:r>
              <a:rPr lang="en-US" sz="2400" dirty="0" smtClean="0">
                <a:latin typeface="Arial" charset="0"/>
              </a:rPr>
              <a:t>Cumulative  Effect</a:t>
            </a:r>
          </a:p>
          <a:p>
            <a:pPr lvl="1"/>
            <a:r>
              <a:rPr lang="en-US" sz="2400" dirty="0" smtClean="0">
                <a:latin typeface="Arial" charset="0"/>
              </a:rPr>
              <a:t>Endorphin Dependent</a:t>
            </a:r>
          </a:p>
          <a:p>
            <a:pPr lvl="1"/>
            <a:r>
              <a:rPr lang="en-US" sz="2400" dirty="0" smtClean="0">
                <a:latin typeface="Arial" charset="0"/>
              </a:rPr>
              <a:t>Reversible by </a:t>
            </a:r>
            <a:r>
              <a:rPr lang="en-US" sz="2400" dirty="0" err="1" smtClean="0">
                <a:latin typeface="Arial" charset="0"/>
              </a:rPr>
              <a:t>Narcan</a:t>
            </a:r>
            <a:r>
              <a:rPr lang="en-US" sz="2400" dirty="0" smtClean="0">
                <a:latin typeface="Arial" charset="0"/>
              </a:rPr>
              <a:t> (</a:t>
            </a:r>
            <a:r>
              <a:rPr lang="en-US" sz="2400" dirty="0" err="1" smtClean="0">
                <a:latin typeface="Arial" charset="0"/>
              </a:rPr>
              <a:t>Opioid</a:t>
            </a:r>
            <a:r>
              <a:rPr lang="en-US" sz="2400" dirty="0" smtClean="0">
                <a:latin typeface="Arial" charset="0"/>
              </a:rPr>
              <a:t> Antagonist)</a:t>
            </a:r>
          </a:p>
          <a:p>
            <a:pPr lvl="1"/>
            <a:endParaRPr lang="en-US" sz="2400" dirty="0" smtClean="0">
              <a:latin typeface="Arial" charset="0"/>
            </a:endParaRPr>
          </a:p>
          <a:p>
            <a:pPr lvl="1"/>
            <a:endParaRPr lang="en-US" sz="2400" dirty="0" smtClean="0">
              <a:latin typeface="Arial" charset="0"/>
            </a:endParaRPr>
          </a:p>
          <a:p>
            <a:pPr>
              <a:buNone/>
            </a:pPr>
            <a:r>
              <a:rPr lang="en-US" sz="2000" dirty="0" smtClean="0">
                <a:latin typeface="Arial" charset="0"/>
              </a:rPr>
              <a:t>	</a:t>
            </a:r>
            <a:r>
              <a:rPr lang="en-US" sz="2000" dirty="0" err="1" smtClean="0">
                <a:latin typeface="Arial" charset="0"/>
              </a:rPr>
              <a:t>Eur</a:t>
            </a:r>
            <a:r>
              <a:rPr lang="en-US" sz="2000" dirty="0" smtClean="0">
                <a:latin typeface="Arial" charset="0"/>
              </a:rPr>
              <a:t> J Pharm. 1992; 211:203-10.</a:t>
            </a:r>
          </a:p>
          <a:p>
            <a:endParaRPr lang="en-US" sz="2400" dirty="0"/>
          </a:p>
        </p:txBody>
      </p:sp>
      <p:sp>
        <p:nvSpPr>
          <p:cNvPr id="4" name="Text Placeholder 4"/>
          <p:cNvSpPr txBox="1">
            <a:spLocks/>
          </p:cNvSpPr>
          <p:nvPr/>
        </p:nvSpPr>
        <p:spPr>
          <a:xfrm>
            <a:off x="381000" y="1447800"/>
            <a:ext cx="4040188" cy="762000"/>
          </a:xfrm>
          <a:prstGeom prst="rect">
            <a:avLst/>
          </a:prstGeom>
        </p:spPr>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LOW FREQUENCY</a:t>
            </a:r>
            <a:br>
              <a:rPr kumimoji="0" lang="en-US" sz="28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br>
            <a:r>
              <a:rPr kumimoji="0" lang="en-US" sz="28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HIGH INTENSITY</a:t>
            </a:r>
            <a:endParaRPr kumimoji="0" lang="en-US"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6" name="Text Placeholder 6"/>
          <p:cNvSpPr txBox="1">
            <a:spLocks/>
          </p:cNvSpPr>
          <p:nvPr/>
        </p:nvSpPr>
        <p:spPr>
          <a:xfrm>
            <a:off x="4495800" y="1447800"/>
            <a:ext cx="4041775" cy="762000"/>
          </a:xfrm>
          <a:prstGeom prst="rect">
            <a:avLst/>
          </a:prstGeom>
        </p:spPr>
        <p:txBody>
          <a:bodyPr>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0" i="0" u="none" strike="noStrike" kern="1200" cap="none" spc="0" normalizeH="0" baseline="0" noProof="0" smtClean="0">
                <a:ln>
                  <a:noFill/>
                </a:ln>
                <a:solidFill>
                  <a:schemeClr val="tx1"/>
                </a:solidFill>
                <a:effectLst/>
                <a:uLnTx/>
                <a:uFillTx/>
                <a:latin typeface="Arial" charset="0"/>
                <a:ea typeface="+mn-ea"/>
                <a:cs typeface="+mn-cs"/>
              </a:rPr>
              <a:t>HIGH FREQUENCY</a:t>
            </a:r>
            <a:br>
              <a:rPr kumimoji="0" lang="en-US" sz="2800" b="0" i="0" u="none" strike="noStrike" kern="1200" cap="none" spc="0" normalizeH="0" baseline="0" noProof="0" smtClean="0">
                <a:ln>
                  <a:noFill/>
                </a:ln>
                <a:solidFill>
                  <a:schemeClr val="tx1"/>
                </a:solidFill>
                <a:effectLst/>
                <a:uLnTx/>
                <a:uFillTx/>
                <a:latin typeface="Arial" charset="0"/>
                <a:ea typeface="+mn-ea"/>
                <a:cs typeface="+mn-cs"/>
              </a:rPr>
            </a:br>
            <a:r>
              <a:rPr kumimoji="0" lang="en-US" sz="2800" b="0" i="0" u="none" strike="noStrike" kern="1200" cap="none" spc="0" normalizeH="0" baseline="0" noProof="0" smtClean="0">
                <a:ln>
                  <a:noFill/>
                </a:ln>
                <a:solidFill>
                  <a:schemeClr val="tx1"/>
                </a:solidFill>
                <a:effectLst/>
                <a:uLnTx/>
                <a:uFillTx/>
                <a:latin typeface="Arial" charset="0"/>
                <a:ea typeface="+mn-ea"/>
                <a:cs typeface="+mn-cs"/>
              </a:rPr>
              <a:t>LOW INTENSITY</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7"/>
          <p:cNvSpPr txBox="1">
            <a:spLocks/>
          </p:cNvSpPr>
          <p:nvPr/>
        </p:nvSpPr>
        <p:spPr>
          <a:xfrm>
            <a:off x="4572000" y="2362200"/>
            <a:ext cx="4267200" cy="3845720"/>
          </a:xfrm>
          <a:prstGeom prst="rect">
            <a:avLst/>
          </a:prstGeom>
        </p:spPr>
        <p:txBody>
          <a:bodyPr/>
          <a:lstStyle/>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Rapid Onset Analgesia</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Segmental Effect</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Active During Stimulation</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No Cumulative Effect</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400" b="0" i="0" u="none" strike="noStrike" kern="1200" cap="none" spc="0" normalizeH="0" baseline="0" noProof="0" dirty="0" smtClean="0">
                <a:ln>
                  <a:noFill/>
                </a:ln>
                <a:solidFill>
                  <a:schemeClr val="tx1"/>
                </a:solidFill>
                <a:effectLst/>
                <a:uLnTx/>
                <a:uFillTx/>
                <a:latin typeface="Arial" charset="0"/>
                <a:ea typeface="+mn-ea"/>
                <a:cs typeface="+mn-cs"/>
              </a:rPr>
              <a:t>Monoamine Dependent</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lang="en-US" sz="2400" dirty="0" smtClean="0"/>
              <a:t>Akin to TENS</a:t>
            </a:r>
            <a:endParaRPr kumimoji="0" lang="en-US" sz="2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9" name="Rectangle 8"/>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902" y="6142059"/>
            <a:ext cx="1843098" cy="715941"/>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86811505"/>
      </p:ext>
    </p:extLst>
  </p:cSld>
  <p:clrMapOvr>
    <a:masterClrMapping/>
  </p:clrMapOvr>
  <mc:AlternateContent xmlns:mc="http://schemas.openxmlformats.org/markup-compatibility/2006">
    <mc:Choice xmlns:p14="http://schemas.microsoft.com/office/powerpoint/2010/main" Requires="p14">
      <p:transition spd="slow" p14:dur="2000" advTm="66825"/>
    </mc:Choice>
    <mc:Fallback>
      <p:transition spd="slow" advTm="6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p:txBody>
          <a:bodyPr/>
          <a:lstStyle/>
          <a:p>
            <a:pPr algn="ctr"/>
            <a:r>
              <a:rPr lang="en-US" sz="4400" b="1" dirty="0" smtClean="0">
                <a:solidFill>
                  <a:schemeClr val="tx1"/>
                </a:solidFill>
                <a:latin typeface="Arial" charset="0"/>
              </a:rPr>
              <a:t>How Acupuncture Works</a:t>
            </a:r>
          </a:p>
        </p:txBody>
      </p:sp>
      <p:sp>
        <p:nvSpPr>
          <p:cNvPr id="3" name="Content Placeholder 2"/>
          <p:cNvSpPr>
            <a:spLocks noGrp="1"/>
          </p:cNvSpPr>
          <p:nvPr>
            <p:ph idx="1"/>
          </p:nvPr>
        </p:nvSpPr>
        <p:spPr/>
        <p:txBody>
          <a:bodyPr>
            <a:normAutofit/>
          </a:bodyPr>
          <a:lstStyle/>
          <a:p>
            <a:r>
              <a:rPr lang="en-US" sz="2800" dirty="0" smtClean="0">
                <a:latin typeface="Arial" charset="0"/>
              </a:rPr>
              <a:t>Electrical  Propagation Along Acupuncture Channels</a:t>
            </a:r>
          </a:p>
          <a:p>
            <a:r>
              <a:rPr lang="en-US" sz="2800" dirty="0" smtClean="0">
                <a:latin typeface="Arial" charset="0"/>
              </a:rPr>
              <a:t>Bioelectrical Properties of Acupuncture Points</a:t>
            </a:r>
          </a:p>
          <a:p>
            <a:r>
              <a:rPr lang="en-US" sz="2800" dirty="0" smtClean="0">
                <a:latin typeface="Arial" charset="0"/>
              </a:rPr>
              <a:t>Organ = Electric Fields</a:t>
            </a:r>
          </a:p>
          <a:p>
            <a:r>
              <a:rPr lang="en-US" sz="2800" dirty="0" smtClean="0">
                <a:latin typeface="Arial" charset="0"/>
              </a:rPr>
              <a:t>Needle = Electrode</a:t>
            </a:r>
          </a:p>
          <a:p>
            <a:r>
              <a:rPr lang="en-US" sz="2800" dirty="0" smtClean="0">
                <a:latin typeface="Arial" charset="0"/>
              </a:rPr>
              <a:t>Thermoelectric Phenomenon Bimetallic Effect Electron Transfer</a:t>
            </a:r>
          </a:p>
          <a:p>
            <a:endParaRPr lang="en-US" sz="2800" dirty="0" smtClean="0">
              <a:latin typeface="Arial" charset="0"/>
            </a:endParaRPr>
          </a:p>
          <a:p>
            <a:r>
              <a:rPr lang="en-US" sz="2000" dirty="0" smtClean="0">
                <a:latin typeface="Arial" charset="0"/>
              </a:rPr>
              <a:t>Acupuncture </a:t>
            </a:r>
            <a:r>
              <a:rPr lang="en-US" sz="2000" dirty="0" err="1" smtClean="0">
                <a:latin typeface="Arial" charset="0"/>
              </a:rPr>
              <a:t>Energetics</a:t>
            </a:r>
            <a:r>
              <a:rPr lang="en-US" sz="2000" dirty="0" smtClean="0">
                <a:latin typeface="Arial" charset="0"/>
              </a:rPr>
              <a:t>, JM Helms, 1995. </a:t>
            </a:r>
            <a:r>
              <a:rPr lang="en-US" sz="2800" dirty="0" smtClean="0">
                <a:latin typeface="Arial" charset="0"/>
              </a:rPr>
              <a:t> </a:t>
            </a:r>
            <a:endParaRPr lang="en-US" sz="2800" dirty="0"/>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902" y="6142059"/>
            <a:ext cx="1843098" cy="715941"/>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18192366"/>
      </p:ext>
    </p:extLst>
  </p:cSld>
  <p:clrMapOvr>
    <a:masterClrMapping/>
  </p:clrMapOvr>
  <mc:AlternateContent xmlns:mc="http://schemas.openxmlformats.org/markup-compatibility/2006">
    <mc:Choice xmlns:p14="http://schemas.microsoft.com/office/powerpoint/2010/main" Requires="p14">
      <p:transition spd="slow" p14:dur="2000" advTm="45047"/>
    </mc:Choice>
    <mc:Fallback>
      <p:transition spd="slow" advTm="4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p:txBody>
          <a:bodyPr>
            <a:noAutofit/>
          </a:bodyPr>
          <a:lstStyle/>
          <a:p>
            <a:pPr algn="ctr"/>
            <a:r>
              <a:rPr lang="en-US" sz="4400" b="1" dirty="0" smtClean="0">
                <a:solidFill>
                  <a:schemeClr val="tx1"/>
                </a:solidFill>
                <a:latin typeface="Arial" charset="0"/>
              </a:rPr>
              <a:t>Multisystem </a:t>
            </a:r>
            <a:br>
              <a:rPr lang="en-US" sz="4400" b="1" dirty="0" smtClean="0">
                <a:solidFill>
                  <a:schemeClr val="tx1"/>
                </a:solidFill>
                <a:latin typeface="Arial" charset="0"/>
              </a:rPr>
            </a:br>
            <a:r>
              <a:rPr lang="en-US" sz="4400" b="1" dirty="0" smtClean="0">
                <a:solidFill>
                  <a:schemeClr val="tx1"/>
                </a:solidFill>
                <a:latin typeface="Arial" charset="0"/>
              </a:rPr>
              <a:t>Physiological Model</a:t>
            </a:r>
          </a:p>
        </p:txBody>
      </p:sp>
      <p:graphicFrame>
        <p:nvGraphicFramePr>
          <p:cNvPr id="145409" name="Object 1"/>
          <p:cNvGraphicFramePr>
            <a:graphicFrameLocks noGrp="1" noChangeAspect="1"/>
          </p:cNvGraphicFramePr>
          <p:nvPr>
            <p:ph idx="1"/>
          </p:nvPr>
        </p:nvGraphicFramePr>
        <p:xfrm>
          <a:off x="947738" y="1935163"/>
          <a:ext cx="7248525" cy="4389437"/>
        </p:xfrm>
        <a:graphic>
          <a:graphicData uri="http://schemas.openxmlformats.org/presentationml/2006/ole">
            <mc:AlternateContent xmlns:mc="http://schemas.openxmlformats.org/markup-compatibility/2006">
              <mc:Choice xmlns:v="urn:schemas-microsoft-com:vml" Requires="v">
                <p:oleObj spid="_x0000_s2159" name="Image" r:id="rId5" imgW="12203175" imgH="7390476" progId="">
                  <p:embed/>
                </p:oleObj>
              </mc:Choice>
              <mc:Fallback>
                <p:oleObj name="Image" r:id="rId5" imgW="12203175" imgH="7390476" progId="">
                  <p:embed/>
                  <p:pic>
                    <p:nvPicPr>
                      <p:cNvPr id="0" name="Picture 7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738" y="1935163"/>
                        <a:ext cx="724852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0" y="6304002"/>
            <a:ext cx="3061952" cy="553998"/>
          </a:xfrm>
          <a:prstGeom prst="rect">
            <a:avLst/>
          </a:prstGeom>
        </p:spPr>
        <p:txBody>
          <a:bodyPr wrap="square">
            <a:spAutoFit/>
          </a:bodyPr>
          <a:lstStyle/>
          <a:p>
            <a:r>
              <a:rPr lang="en-US" sz="1200" dirty="0" smtClean="0">
                <a:solidFill>
                  <a:schemeClr val="bg1"/>
                </a:solidFill>
              </a:rPr>
              <a:t>Division of Pediatric Anesthesiology</a:t>
            </a:r>
          </a:p>
          <a:p>
            <a:endParaRPr lang="en-US" dirty="0">
              <a:solidFill>
                <a:schemeClr val="bg1"/>
              </a:solidFill>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5593" y="6178456"/>
            <a:ext cx="1690698" cy="656742"/>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81087169"/>
      </p:ext>
    </p:extLst>
  </p:cSld>
  <p:clrMapOvr>
    <a:masterClrMapping/>
  </p:clrMapOvr>
  <mc:AlternateContent xmlns:mc="http://schemas.openxmlformats.org/markup-compatibility/2006">
    <mc:Choice xmlns:p14="http://schemas.microsoft.com/office/powerpoint/2010/main" Requires="p14">
      <p:transition spd="slow" p14:dur="2000" advTm="10965"/>
    </mc:Choice>
    <mc:Fallback>
      <p:transition spd="slow" advTm="10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descr="R:\Scans\jokes\cartoon3 porcupine.jpg"/>
          <p:cNvPicPr>
            <a:picLocks noChangeAspect="1" noChangeArrowheads="1"/>
          </p:cNvPicPr>
          <p:nvPr/>
        </p:nvPicPr>
        <p:blipFill>
          <a:blip r:embed="rId4" cstate="print"/>
          <a:srcRect/>
          <a:stretch>
            <a:fillRect/>
          </a:stretch>
        </p:blipFill>
        <p:spPr bwMode="auto">
          <a:xfrm>
            <a:off x="1828800" y="0"/>
            <a:ext cx="6096000" cy="6540500"/>
          </a:xfrm>
          <a:prstGeom prst="rect">
            <a:avLst/>
          </a:prstGeom>
          <a:noFill/>
          <a:ln w="9525">
            <a:noFill/>
            <a:miter lim="800000"/>
            <a:headEnd/>
            <a:tailEnd/>
          </a:ln>
        </p:spPr>
      </p:pic>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702" y="6241728"/>
            <a:ext cx="1538298" cy="59754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1135338"/>
      </p:ext>
    </p:extLst>
  </p:cSld>
  <p:clrMapOvr>
    <a:masterClrMapping/>
  </p:clrMapOvr>
  <mc:AlternateContent xmlns:mc="http://schemas.openxmlformats.org/markup-compatibility/2006">
    <mc:Choice xmlns:p14="http://schemas.microsoft.com/office/powerpoint/2010/main" Requires="p14">
      <p:transition spd="slow" p14:dur="2000" advTm="14701"/>
    </mc:Choice>
    <mc:Fallback>
      <p:transition spd="slow" advTm="1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idx="4294967295"/>
          </p:nvPr>
        </p:nvSpPr>
        <p:spPr>
          <a:xfrm>
            <a:off x="381000" y="304800"/>
            <a:ext cx="8229600" cy="1143000"/>
          </a:xfrm>
        </p:spPr>
        <p:txBody>
          <a:bodyPr>
            <a:normAutofit/>
          </a:bodyPr>
          <a:lstStyle/>
          <a:p>
            <a:pPr algn="ctr" eaLnBrk="1" hangingPunct="1"/>
            <a:r>
              <a:rPr lang="en-US" sz="4400" dirty="0" smtClean="0">
                <a:solidFill>
                  <a:schemeClr val="tx1"/>
                </a:solidFill>
                <a:latin typeface="Arial" charset="0"/>
              </a:rPr>
              <a:t>AURICULAR ACUPUNCTURE</a:t>
            </a:r>
          </a:p>
        </p:txBody>
      </p:sp>
      <p:sp>
        <p:nvSpPr>
          <p:cNvPr id="104450" name="Content Placeholder 2"/>
          <p:cNvSpPr>
            <a:spLocks noGrp="1"/>
          </p:cNvSpPr>
          <p:nvPr>
            <p:ph idx="4294967295"/>
          </p:nvPr>
        </p:nvSpPr>
        <p:spPr>
          <a:xfrm>
            <a:off x="609600" y="1981200"/>
            <a:ext cx="8229600" cy="4525963"/>
          </a:xfrm>
        </p:spPr>
        <p:txBody>
          <a:bodyPr>
            <a:normAutofit lnSpcReduction="10000"/>
          </a:bodyPr>
          <a:lstStyle/>
          <a:p>
            <a:pPr eaLnBrk="1" hangingPunct="1"/>
            <a:r>
              <a:rPr lang="en-US" sz="2800" dirty="0" smtClean="0">
                <a:latin typeface="Arial" charset="0"/>
              </a:rPr>
              <a:t>Homunculus: </a:t>
            </a:r>
            <a:r>
              <a:rPr lang="en-US" sz="2800" dirty="0" err="1" smtClean="0">
                <a:latin typeface="Arial" charset="0"/>
              </a:rPr>
              <a:t>somatotopic</a:t>
            </a:r>
            <a:r>
              <a:rPr lang="en-US" sz="2800" dirty="0" smtClean="0">
                <a:latin typeface="Arial" charset="0"/>
              </a:rPr>
              <a:t> representation on brain, ear, hand, foot, scalp</a:t>
            </a:r>
          </a:p>
          <a:p>
            <a:pPr eaLnBrk="1" hangingPunct="1"/>
            <a:r>
              <a:rPr lang="en-US" sz="2800" dirty="0" smtClean="0">
                <a:latin typeface="Arial" charset="0"/>
              </a:rPr>
              <a:t>Electrical Device to locate active points</a:t>
            </a:r>
          </a:p>
          <a:p>
            <a:pPr eaLnBrk="1" hangingPunct="1"/>
            <a:r>
              <a:rPr lang="en-US" sz="2800" dirty="0" smtClean="0">
                <a:latin typeface="Arial" charset="0"/>
              </a:rPr>
              <a:t>Application of small needles retained for 3 days</a:t>
            </a:r>
          </a:p>
          <a:p>
            <a:r>
              <a:rPr lang="en-US" sz="2800" b="1" dirty="0" smtClean="0"/>
              <a:t>Applications</a:t>
            </a:r>
            <a:r>
              <a:rPr lang="en-US" sz="2800" dirty="0" smtClean="0"/>
              <a:t>:  Effective for MSK pain, HA, Abdominal pain, N/V, anxiety, depression, infertility, tinnitus, neuropathic pain</a:t>
            </a:r>
          </a:p>
          <a:p>
            <a:r>
              <a:rPr lang="en-US" sz="2800" b="1" dirty="0" smtClean="0"/>
              <a:t>Characteristically:</a:t>
            </a:r>
            <a:r>
              <a:rPr lang="en-US" sz="2800" dirty="0" smtClean="0"/>
              <a:t> Fast, Effective, Subject to Fewer failures, Fewer SFX</a:t>
            </a:r>
          </a:p>
          <a:p>
            <a:r>
              <a:rPr lang="en-US" sz="2800" b="1" dirty="0" smtClean="0"/>
              <a:t>Drawback</a:t>
            </a:r>
            <a:r>
              <a:rPr lang="en-US" sz="2800" dirty="0" smtClean="0"/>
              <a:t>:  Minor Local Tenderness</a:t>
            </a:r>
          </a:p>
          <a:p>
            <a:pPr eaLnBrk="1" hangingPunct="1"/>
            <a:endParaRPr lang="en-US" sz="2800" dirty="0" smtClean="0">
              <a:latin typeface="Arial" charset="0"/>
            </a:endParaRP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latin typeface="Arial" pitchFamily="34" charset="0"/>
                <a:cs typeface="Arial" pitchFamily="34" charset="0"/>
              </a:rPr>
              <a:t>Division of Pediatric Anesthesiology</a:t>
            </a:r>
            <a:endParaRPr lang="en-US" sz="1200" dirty="0">
              <a:solidFill>
                <a:schemeClr val="bg1"/>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502" y="6082860"/>
            <a:ext cx="1995498" cy="77514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27774161"/>
      </p:ext>
    </p:extLst>
  </p:cSld>
  <p:clrMapOvr>
    <a:masterClrMapping/>
  </p:clrMapOvr>
  <mc:AlternateContent xmlns:mc="http://schemas.openxmlformats.org/markup-compatibility/2006">
    <mc:Choice xmlns:p14="http://schemas.microsoft.com/office/powerpoint/2010/main" Requires="p14">
      <p:transition spd="slow" p14:dur="2000" advTm="49570"/>
    </mc:Choice>
    <mc:Fallback>
      <p:transition spd="slow" advTm="4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pPr algn="ctr"/>
            <a:r>
              <a:rPr lang="en-US" dirty="0" smtClean="0">
                <a:latin typeface="Arial" pitchFamily="34" charset="0"/>
                <a:cs typeface="Arial" pitchFamily="34" charset="0"/>
              </a:rPr>
              <a:t>Auricular Homunculus</a:t>
            </a:r>
            <a:endParaRPr lang="en-US" dirty="0">
              <a:latin typeface="Arial" pitchFamily="34" charset="0"/>
              <a:cs typeface="Arial" pitchFamily="34" charset="0"/>
            </a:endParaRPr>
          </a:p>
        </p:txBody>
      </p:sp>
      <p:pic>
        <p:nvPicPr>
          <p:cNvPr id="4" name="Picture 4" descr="C:\Users\jl305\Desktop\IMG_1153.JPG"/>
          <p:cNvPicPr>
            <a:picLocks noGrp="1" noChangeAspect="1" noChangeArrowheads="1"/>
          </p:cNvPicPr>
          <p:nvPr>
            <p:ph idx="1"/>
          </p:nvPr>
        </p:nvPicPr>
        <p:blipFill>
          <a:blip r:embed="rId4" cstate="print"/>
          <a:srcRect/>
          <a:stretch>
            <a:fillRect/>
          </a:stretch>
        </p:blipFill>
        <p:spPr bwMode="auto">
          <a:xfrm>
            <a:off x="0" y="1371600"/>
            <a:ext cx="2569761" cy="3429000"/>
          </a:xfrm>
          <a:prstGeom prst="rect">
            <a:avLst/>
          </a:prstGeom>
          <a:noFill/>
        </p:spPr>
      </p:pic>
      <p:pic>
        <p:nvPicPr>
          <p:cNvPr id="5" name="Picture 3" descr="C:\Users\jl305\Desktop\IMG_1157.JPG"/>
          <p:cNvPicPr>
            <a:picLocks noChangeAspect="1" noChangeArrowheads="1"/>
          </p:cNvPicPr>
          <p:nvPr/>
        </p:nvPicPr>
        <p:blipFill>
          <a:blip r:embed="rId5" cstate="print"/>
          <a:srcRect/>
          <a:stretch>
            <a:fillRect/>
          </a:stretch>
        </p:blipFill>
        <p:spPr bwMode="auto">
          <a:xfrm>
            <a:off x="2209800" y="1371600"/>
            <a:ext cx="3543300" cy="4724400"/>
          </a:xfrm>
          <a:prstGeom prst="rect">
            <a:avLst/>
          </a:prstGeom>
          <a:noFill/>
        </p:spPr>
      </p:pic>
      <p:pic>
        <p:nvPicPr>
          <p:cNvPr id="6" name="Picture 2" descr="C:\Users\jl305\Desktop\IMG_1154.JPG"/>
          <p:cNvPicPr>
            <a:picLocks noChangeAspect="1" noChangeArrowheads="1"/>
          </p:cNvPicPr>
          <p:nvPr/>
        </p:nvPicPr>
        <p:blipFill>
          <a:blip r:embed="rId6" cstate="print"/>
          <a:srcRect/>
          <a:stretch>
            <a:fillRect/>
          </a:stretch>
        </p:blipFill>
        <p:spPr bwMode="auto">
          <a:xfrm>
            <a:off x="5638800" y="1371600"/>
            <a:ext cx="3505200" cy="4673600"/>
          </a:xfrm>
          <a:prstGeom prst="rect">
            <a:avLst/>
          </a:prstGeom>
          <a:noFill/>
        </p:spPr>
      </p:pic>
      <p:sp>
        <p:nvSpPr>
          <p:cNvPr id="7" name="Rectangle 6"/>
          <p:cNvSpPr/>
          <p:nvPr/>
        </p:nvSpPr>
        <p:spPr>
          <a:xfrm>
            <a:off x="0" y="6581001"/>
            <a:ext cx="2604752" cy="276999"/>
          </a:xfrm>
          <a:prstGeom prst="rect">
            <a:avLst/>
          </a:prstGeom>
        </p:spPr>
        <p:txBody>
          <a:bodyPr wrap="none">
            <a:spAutoFit/>
          </a:bodyPr>
          <a:lstStyle/>
          <a:p>
            <a:r>
              <a:rPr lang="en-US" sz="1200" dirty="0" smtClean="0">
                <a:solidFill>
                  <a:schemeClr val="bg1"/>
                </a:solidFill>
                <a:latin typeface="Arial" pitchFamily="34" charset="0"/>
                <a:cs typeface="Arial" pitchFamily="34" charset="0"/>
              </a:rPr>
              <a:t>Division of Pediatric Anesthesiology</a:t>
            </a:r>
            <a:endParaRPr lang="en-US" sz="1200" dirty="0">
              <a:solidFill>
                <a:schemeClr val="bg1"/>
              </a:solidFill>
              <a:latin typeface="Arial" pitchFamily="34" charset="0"/>
              <a:cs typeface="Arial"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3302" y="6201258"/>
            <a:ext cx="1690698" cy="656742"/>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66"/>
    </mc:Choice>
    <mc:Fallback>
      <p:transition spd="slow" advTm="1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dirty="0" err="1" smtClean="0">
                <a:latin typeface="Arial" pitchFamily="34" charset="0"/>
                <a:cs typeface="Arial" pitchFamily="34" charset="0"/>
              </a:rPr>
              <a:t>Somatotopic</a:t>
            </a:r>
            <a:r>
              <a:rPr lang="en-US" sz="3200" dirty="0" smtClean="0">
                <a:latin typeface="Arial" pitchFamily="34" charset="0"/>
                <a:cs typeface="Arial" pitchFamily="34" charset="0"/>
              </a:rPr>
              <a:t> Representation on the Surface of the Auricle</a:t>
            </a:r>
            <a:endParaRPr lang="en-US" sz="3200" dirty="0">
              <a:latin typeface="Arial" pitchFamily="34" charset="0"/>
              <a:cs typeface="Arial" pitchFamily="34" charset="0"/>
            </a:endParaRPr>
          </a:p>
        </p:txBody>
      </p:sp>
      <p:pic>
        <p:nvPicPr>
          <p:cNvPr id="184322" name="Picture 2"/>
          <p:cNvPicPr>
            <a:picLocks noGrp="1" noChangeAspect="1" noChangeArrowheads="1"/>
          </p:cNvPicPr>
          <p:nvPr>
            <p:ph idx="1"/>
          </p:nvPr>
        </p:nvPicPr>
        <p:blipFill>
          <a:blip r:embed="rId4" cstate="print"/>
          <a:srcRect/>
          <a:stretch>
            <a:fillRect/>
          </a:stretch>
        </p:blipFill>
        <p:spPr bwMode="auto">
          <a:xfrm>
            <a:off x="381000" y="2286000"/>
            <a:ext cx="5225613" cy="3547966"/>
          </a:xfrm>
          <a:prstGeom prst="rect">
            <a:avLst/>
          </a:prstGeom>
          <a:noFill/>
          <a:ln w="9525">
            <a:noFill/>
            <a:miter lim="800000"/>
            <a:headEnd/>
            <a:tailEnd/>
          </a:ln>
        </p:spPr>
      </p:pic>
      <p:pic>
        <p:nvPicPr>
          <p:cNvPr id="184323" name="Picture 3"/>
          <p:cNvPicPr>
            <a:picLocks noChangeAspect="1" noChangeArrowheads="1"/>
          </p:cNvPicPr>
          <p:nvPr/>
        </p:nvPicPr>
        <p:blipFill>
          <a:blip r:embed="rId5" cstate="print"/>
          <a:srcRect/>
          <a:stretch>
            <a:fillRect/>
          </a:stretch>
        </p:blipFill>
        <p:spPr bwMode="auto">
          <a:xfrm>
            <a:off x="5638800" y="1600200"/>
            <a:ext cx="2895599" cy="4427910"/>
          </a:xfrm>
          <a:prstGeom prst="rect">
            <a:avLst/>
          </a:prstGeom>
          <a:noFill/>
          <a:ln w="9525">
            <a:noFill/>
            <a:miter lim="800000"/>
            <a:headEnd/>
            <a:tailEnd/>
          </a:ln>
        </p:spPr>
      </p:pic>
      <p:sp>
        <p:nvSpPr>
          <p:cNvPr id="6" name="Rectangle 5"/>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4702" y="6095636"/>
            <a:ext cx="1919298" cy="745541"/>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96631974"/>
      </p:ext>
    </p:extLst>
  </p:cSld>
  <p:clrMapOvr>
    <a:masterClrMapping/>
  </p:clrMapOvr>
  <mc:AlternateContent xmlns:mc="http://schemas.openxmlformats.org/markup-compatibility/2006">
    <mc:Choice xmlns:p14="http://schemas.microsoft.com/office/powerpoint/2010/main" Requires="p14">
      <p:transition spd="slow" p14:dur="2000" advTm="12222"/>
    </mc:Choice>
    <mc:Fallback>
      <p:transition spd="slow" advTm="1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R:\Scans\jokes\Untitled-1 copy.jpg"/>
          <p:cNvPicPr>
            <a:picLocks noChangeAspect="1" noChangeArrowheads="1"/>
          </p:cNvPicPr>
          <p:nvPr/>
        </p:nvPicPr>
        <p:blipFill>
          <a:blip r:embed="rId4" cstate="print"/>
          <a:srcRect/>
          <a:stretch>
            <a:fillRect/>
          </a:stretch>
        </p:blipFill>
        <p:spPr bwMode="auto">
          <a:xfrm>
            <a:off x="1066800" y="0"/>
            <a:ext cx="7482030" cy="6096000"/>
          </a:xfrm>
          <a:prstGeom prst="rect">
            <a:avLst/>
          </a:prstGeom>
          <a:noFill/>
          <a:ln w="9525">
            <a:noFill/>
            <a:miter lim="800000"/>
            <a:headEnd/>
            <a:tailEnd/>
          </a:ln>
        </p:spPr>
      </p:pic>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4964" y="6142059"/>
            <a:ext cx="1843098" cy="71594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63554421"/>
      </p:ext>
    </p:extLst>
  </p:cSld>
  <p:clrMapOvr>
    <a:masterClrMapping/>
  </p:clrMapOvr>
  <mc:AlternateContent xmlns:mc="http://schemas.openxmlformats.org/markup-compatibility/2006">
    <mc:Choice xmlns:p14="http://schemas.microsoft.com/office/powerpoint/2010/main" Requires="p14">
      <p:transition spd="slow" p14:dur="2000" advTm="22393"/>
    </mc:Choice>
    <mc:Fallback>
      <p:transition spd="slow" advTm="2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descr="R:\Scans\Intro slides\IV-25.jpg"/>
          <p:cNvPicPr>
            <a:picLocks noChangeAspect="1" noChangeArrowheads="1"/>
          </p:cNvPicPr>
          <p:nvPr/>
        </p:nvPicPr>
        <p:blipFill>
          <a:blip r:embed="rId4" cstate="print"/>
          <a:srcRect/>
          <a:stretch>
            <a:fillRect/>
          </a:stretch>
        </p:blipFill>
        <p:spPr bwMode="auto">
          <a:xfrm>
            <a:off x="2590800" y="-411128"/>
            <a:ext cx="4641850" cy="7269128"/>
          </a:xfrm>
          <a:prstGeom prst="rect">
            <a:avLst/>
          </a:prstGeom>
          <a:noFill/>
          <a:ln w="9525">
            <a:noFill/>
            <a:miter lim="800000"/>
            <a:headEnd/>
            <a:tailEnd/>
          </a:ln>
        </p:spPr>
      </p:pic>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2650" y="6115547"/>
            <a:ext cx="1911350" cy="74245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53025537"/>
      </p:ext>
    </p:extLst>
  </p:cSld>
  <p:clrMapOvr>
    <a:masterClrMapping/>
  </p:clrMapOvr>
  <mc:AlternateContent xmlns:mc="http://schemas.openxmlformats.org/markup-compatibility/2006">
    <mc:Choice xmlns:p14="http://schemas.microsoft.com/office/powerpoint/2010/main" Requires="p14">
      <p:transition spd="slow" p14:dur="2000" advTm="16350"/>
    </mc:Choice>
    <mc:Fallback>
      <p:transition spd="slow" advTm="1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List 2 barriers to conventional pharmacological approaches commonly seen, that make medical acupuncture an appealing option (PONV, NPO)</a:t>
            </a:r>
          </a:p>
          <a:p>
            <a:r>
              <a:rPr lang="en-US" dirty="0" smtClean="0"/>
              <a:t>List 2 disorders that typically respond well to acupuncture therapy</a:t>
            </a:r>
          </a:p>
          <a:p>
            <a:endParaRPr lang="en-US" dirty="0" smtClean="0"/>
          </a:p>
        </p:txBody>
      </p:sp>
      <p:sp>
        <p:nvSpPr>
          <p:cNvPr id="2" name="Title 1"/>
          <p:cNvSpPr>
            <a:spLocks noGrp="1"/>
          </p:cNvSpPr>
          <p:nvPr>
            <p:ph type="title"/>
          </p:nvPr>
        </p:nvSpPr>
        <p:spPr/>
        <p:txBody>
          <a:bodyPr/>
          <a:lstStyle/>
          <a:p>
            <a:r>
              <a:rPr lang="en-US" dirty="0" smtClean="0"/>
              <a:t>OBJECTIVES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147612"/>
            <a:ext cx="1828800" cy="71038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90"/>
    </mc:Choice>
    <mc:Fallback>
      <p:transition spd="slow" advTm="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81000" y="1447800"/>
            <a:ext cx="4040188" cy="762000"/>
          </a:xfrm>
        </p:spPr>
        <p:txBody>
          <a:bodyPr>
            <a:normAutofit lnSpcReduction="10000"/>
          </a:bodyPr>
          <a:lstStyle/>
          <a:p>
            <a:r>
              <a:rPr lang="en-US" dirty="0" smtClean="0"/>
              <a:t>Auricular Semi Permanent Needles (ASP)</a:t>
            </a:r>
            <a:endParaRPr lang="en-US" dirty="0"/>
          </a:p>
        </p:txBody>
      </p:sp>
      <p:sp>
        <p:nvSpPr>
          <p:cNvPr id="10" name="Text Placeholder 9"/>
          <p:cNvSpPr>
            <a:spLocks noGrp="1"/>
          </p:cNvSpPr>
          <p:nvPr>
            <p:ph type="body" sz="half" idx="3"/>
          </p:nvPr>
        </p:nvSpPr>
        <p:spPr>
          <a:xfrm>
            <a:off x="5102225" y="1447800"/>
            <a:ext cx="4041775" cy="654843"/>
          </a:xfrm>
        </p:spPr>
        <p:txBody>
          <a:bodyPr/>
          <a:lstStyle/>
          <a:p>
            <a:r>
              <a:rPr lang="en-US" dirty="0" smtClean="0"/>
              <a:t>Acupressure beads</a:t>
            </a:r>
            <a:endParaRPr lang="en-US" dirty="0"/>
          </a:p>
        </p:txBody>
      </p:sp>
      <p:pic>
        <p:nvPicPr>
          <p:cNvPr id="8" name="Picture 4"/>
          <p:cNvPicPr>
            <a:picLocks noGrp="1" noChangeAspect="1" noChangeArrowheads="1"/>
          </p:cNvPicPr>
          <p:nvPr>
            <p:ph sz="quarter" idx="2"/>
          </p:nvPr>
        </p:nvPicPr>
        <p:blipFill>
          <a:blip r:embed="rId4" cstate="print"/>
          <a:stretch>
            <a:fillRect/>
          </a:stretch>
        </p:blipFill>
        <p:spPr bwMode="auto">
          <a:xfrm>
            <a:off x="914400" y="2286000"/>
            <a:ext cx="3034145" cy="2414847"/>
          </a:xfrm>
          <a:prstGeom prst="rect">
            <a:avLst/>
          </a:prstGeom>
          <a:noFill/>
          <a:ln w="9525">
            <a:noFill/>
            <a:miter lim="800000"/>
            <a:headEnd/>
            <a:tailEnd/>
          </a:ln>
        </p:spPr>
      </p:pic>
      <p:sp>
        <p:nvSpPr>
          <p:cNvPr id="6" name="Rectangle 5"/>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12" name="Picture 4" descr="R:\Scans\jokes\Untitled-1 copy.jpg"/>
          <p:cNvPicPr>
            <a:picLocks noGrp="1" noChangeAspect="1" noChangeArrowheads="1"/>
          </p:cNvPicPr>
          <p:nvPr>
            <p:ph sz="quarter" idx="4"/>
          </p:nvPr>
        </p:nvPicPr>
        <p:blipFill>
          <a:blip r:embed="rId5" cstate="print"/>
          <a:srcRect/>
          <a:stretch>
            <a:fillRect/>
          </a:stretch>
        </p:blipFill>
        <p:spPr bwMode="auto">
          <a:xfrm>
            <a:off x="4953000" y="2133600"/>
            <a:ext cx="3505200" cy="3837432"/>
          </a:xfrm>
          <a:prstGeom prst="rect">
            <a:avLst/>
          </a:prstGeom>
          <a:noFill/>
          <a:ln w="9525">
            <a:noFill/>
            <a:miter lim="800000"/>
            <a:headEnd/>
            <a:tailEnd/>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399" y="6182210"/>
            <a:ext cx="1739735" cy="67579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97994119"/>
      </p:ext>
    </p:extLst>
  </p:cSld>
  <p:clrMapOvr>
    <a:masterClrMapping/>
  </p:clrMapOvr>
  <mc:AlternateContent xmlns:mc="http://schemas.openxmlformats.org/markup-compatibility/2006">
    <mc:Choice xmlns:p14="http://schemas.microsoft.com/office/powerpoint/2010/main" Requires="p14">
      <p:transition spd="slow" p14:dur="2000" advTm="20342"/>
    </mc:Choice>
    <mc:Fallback>
      <p:transition spd="slow" advTm="2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smtClean="0">
                <a:solidFill>
                  <a:schemeClr val="tx1"/>
                </a:solidFill>
                <a:latin typeface="Arial" pitchFamily="34" charset="0"/>
                <a:cs typeface="Arial" pitchFamily="34" charset="0"/>
              </a:rPr>
              <a:t>PROs			 CONs</a:t>
            </a:r>
            <a:endParaRPr lang="en-US" sz="5400" dirty="0">
              <a:solidFill>
                <a:schemeClr val="tx1"/>
              </a:solidFill>
            </a:endParaRPr>
          </a:p>
        </p:txBody>
      </p:sp>
      <p:sp>
        <p:nvSpPr>
          <p:cNvPr id="6" name="Content Placeholder 5"/>
          <p:cNvSpPr>
            <a:spLocks noGrp="1"/>
          </p:cNvSpPr>
          <p:nvPr>
            <p:ph idx="1"/>
          </p:nvPr>
        </p:nvSpPr>
        <p:spPr>
          <a:xfrm>
            <a:off x="381000" y="1828800"/>
            <a:ext cx="3962400" cy="4525963"/>
          </a:xfrm>
        </p:spPr>
        <p:txBody>
          <a:bodyPr/>
          <a:lstStyle/>
          <a:p>
            <a:r>
              <a:rPr lang="en-US" sz="2400" dirty="0" smtClean="0">
                <a:latin typeface="Arial" pitchFamily="34" charset="0"/>
                <a:cs typeface="Arial" pitchFamily="34" charset="0"/>
              </a:rPr>
              <a:t>Non-Pharmacologic</a:t>
            </a:r>
          </a:p>
          <a:p>
            <a:r>
              <a:rPr lang="en-US" sz="2400" dirty="0" smtClean="0">
                <a:latin typeface="Arial" pitchFamily="34" charset="0"/>
                <a:cs typeface="Arial" pitchFamily="34" charset="0"/>
              </a:rPr>
              <a:t>Avoid Drug SFX</a:t>
            </a:r>
          </a:p>
          <a:p>
            <a:r>
              <a:rPr lang="en-US" sz="2400" dirty="0" smtClean="0">
                <a:latin typeface="Arial" pitchFamily="34" charset="0"/>
                <a:cs typeface="Arial" pitchFamily="34" charset="0"/>
              </a:rPr>
              <a:t>Highly effective</a:t>
            </a:r>
          </a:p>
          <a:p>
            <a:r>
              <a:rPr lang="en-US" sz="2400" dirty="0" smtClean="0">
                <a:latin typeface="Arial" pitchFamily="34" charset="0"/>
                <a:cs typeface="Arial" pitchFamily="34" charset="0"/>
              </a:rPr>
              <a:t>Rapid Response</a:t>
            </a:r>
          </a:p>
          <a:p>
            <a:r>
              <a:rPr lang="en-US" sz="2400" dirty="0" smtClean="0">
                <a:latin typeface="Arial" pitchFamily="34" charset="0"/>
                <a:cs typeface="Arial" pitchFamily="34" charset="0"/>
              </a:rPr>
              <a:t>Minimal time, labor, cost</a:t>
            </a:r>
          </a:p>
          <a:p>
            <a:r>
              <a:rPr lang="en-US" sz="2400" dirty="0" smtClean="0">
                <a:latin typeface="Arial" pitchFamily="34" charset="0"/>
                <a:cs typeface="Arial" pitchFamily="34" charset="0"/>
              </a:rPr>
              <a:t>Well tolerated</a:t>
            </a:r>
          </a:p>
          <a:p>
            <a:r>
              <a:rPr lang="en-US" sz="2400" dirty="0" smtClean="0">
                <a:latin typeface="Arial" pitchFamily="34" charset="0"/>
                <a:cs typeface="Arial" pitchFamily="34" charset="0"/>
              </a:rPr>
              <a:t>Acupressure </a:t>
            </a:r>
          </a:p>
          <a:p>
            <a:r>
              <a:rPr lang="en-US" sz="2400" dirty="0" smtClean="0">
                <a:latin typeface="Arial" pitchFamily="34" charset="0"/>
                <a:cs typeface="Arial" pitchFamily="34" charset="0"/>
              </a:rPr>
              <a:t>Patient modesty with Ear</a:t>
            </a:r>
          </a:p>
          <a:p>
            <a:endParaRPr lang="en-US" sz="2400" dirty="0" smtClean="0">
              <a:latin typeface="Arial" pitchFamily="34" charset="0"/>
              <a:cs typeface="Arial" pitchFamily="34" charset="0"/>
            </a:endParaRPr>
          </a:p>
        </p:txBody>
      </p:sp>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sp>
        <p:nvSpPr>
          <p:cNvPr id="7" name="Content Placeholder 7"/>
          <p:cNvSpPr txBox="1">
            <a:spLocks/>
          </p:cNvSpPr>
          <p:nvPr/>
        </p:nvSpPr>
        <p:spPr>
          <a:xfrm>
            <a:off x="4876800" y="1905000"/>
            <a:ext cx="4041775" cy="3845720"/>
          </a:xfrm>
          <a:prstGeom prst="rect">
            <a:avLst/>
          </a:prstGeom>
        </p:spPr>
        <p:txBody>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Bleeding</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Infection</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Needle Phobia</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Tenderness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502" y="6212054"/>
            <a:ext cx="1614498" cy="627143"/>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55320922"/>
      </p:ext>
    </p:extLst>
  </p:cSld>
  <p:clrMapOvr>
    <a:masterClrMapping/>
  </p:clrMapOvr>
  <mc:AlternateContent xmlns:mc="http://schemas.openxmlformats.org/markup-compatibility/2006">
    <mc:Choice xmlns:p14="http://schemas.microsoft.com/office/powerpoint/2010/main" Requires="p14">
      <p:transition spd="slow" p14:dur="2000" advTm="60248"/>
    </mc:Choice>
    <mc:Fallback>
      <p:transition spd="slow" advTm="6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381000" y="914400"/>
            <a:ext cx="8229600" cy="1143000"/>
          </a:xfrm>
        </p:spPr>
        <p:txBody>
          <a:bodyPr>
            <a:normAutofit/>
          </a:bodyPr>
          <a:lstStyle/>
          <a:p>
            <a:pPr algn="ctr" eaLnBrk="1" hangingPunct="1"/>
            <a:r>
              <a:rPr lang="en-US" sz="4400" b="1" dirty="0" smtClean="0">
                <a:solidFill>
                  <a:schemeClr val="tx1"/>
                </a:solidFill>
                <a:latin typeface="Arial" charset="0"/>
              </a:rPr>
              <a:t>Contraindications</a:t>
            </a:r>
          </a:p>
        </p:txBody>
      </p:sp>
      <p:sp>
        <p:nvSpPr>
          <p:cNvPr id="106498" name="Content Placeholder 2"/>
          <p:cNvSpPr>
            <a:spLocks noGrp="1"/>
          </p:cNvSpPr>
          <p:nvPr>
            <p:ph idx="1"/>
          </p:nvPr>
        </p:nvSpPr>
        <p:spPr>
          <a:xfrm>
            <a:off x="1600200" y="2590800"/>
            <a:ext cx="5867400" cy="3170237"/>
          </a:xfrm>
        </p:spPr>
        <p:txBody>
          <a:bodyPr>
            <a:normAutofit fontScale="92500" lnSpcReduction="20000"/>
          </a:bodyPr>
          <a:lstStyle/>
          <a:p>
            <a:pPr eaLnBrk="1" hangingPunct="1">
              <a:buFont typeface="Arial" charset="0"/>
              <a:buChar char="•"/>
            </a:pPr>
            <a:r>
              <a:rPr lang="en-US" sz="2800" dirty="0" smtClean="0">
                <a:latin typeface="Arial" charset="0"/>
              </a:rPr>
              <a:t>Failure to Obtain Consent/Assent</a:t>
            </a:r>
          </a:p>
          <a:p>
            <a:pPr eaLnBrk="1" hangingPunct="1">
              <a:buFont typeface="Arial" charset="0"/>
              <a:buChar char="•"/>
            </a:pPr>
            <a:r>
              <a:rPr lang="en-US" sz="2800" dirty="0" smtClean="0">
                <a:latin typeface="Arial" charset="0"/>
              </a:rPr>
              <a:t>Pregnancy</a:t>
            </a:r>
          </a:p>
          <a:p>
            <a:pPr eaLnBrk="1" hangingPunct="1">
              <a:buFont typeface="Arial" charset="0"/>
              <a:buChar char="•"/>
            </a:pPr>
            <a:r>
              <a:rPr lang="en-US" sz="2800" dirty="0" smtClean="0">
                <a:latin typeface="Arial" charset="0"/>
              </a:rPr>
              <a:t>Bleeding disorders</a:t>
            </a:r>
          </a:p>
          <a:p>
            <a:pPr eaLnBrk="1" hangingPunct="1">
              <a:buFont typeface="Arial" charset="0"/>
              <a:buChar char="•"/>
            </a:pPr>
            <a:r>
              <a:rPr lang="en-US" sz="2800" dirty="0" smtClean="0">
                <a:latin typeface="Arial" charset="0"/>
              </a:rPr>
              <a:t>Pacemakers</a:t>
            </a:r>
          </a:p>
          <a:p>
            <a:pPr eaLnBrk="1" hangingPunct="1">
              <a:buFont typeface="Arial" charset="0"/>
              <a:buChar char="•"/>
            </a:pPr>
            <a:r>
              <a:rPr lang="en-US" sz="2800" dirty="0" err="1" smtClean="0">
                <a:latin typeface="Arial" charset="0"/>
              </a:rPr>
              <a:t>Immunosuppression</a:t>
            </a:r>
            <a:endParaRPr lang="en-US" sz="2800" dirty="0" smtClean="0">
              <a:latin typeface="Arial" charset="0"/>
            </a:endParaRPr>
          </a:p>
          <a:p>
            <a:pPr eaLnBrk="1" hangingPunct="1">
              <a:buFont typeface="Arial" charset="0"/>
              <a:buChar char="•"/>
            </a:pPr>
            <a:r>
              <a:rPr lang="en-US" sz="2800" dirty="0" smtClean="0">
                <a:latin typeface="Arial" charset="0"/>
              </a:rPr>
              <a:t>MRI</a:t>
            </a:r>
          </a:p>
          <a:p>
            <a:pPr eaLnBrk="1" hangingPunct="1">
              <a:buFont typeface="Arial" charset="0"/>
              <a:buChar char="•"/>
            </a:pPr>
            <a:r>
              <a:rPr lang="en-US" sz="2800" dirty="0" smtClean="0">
                <a:latin typeface="Arial" charset="0"/>
              </a:rPr>
              <a:t>Caution advised as swallowing hazard</a:t>
            </a: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702" y="6112459"/>
            <a:ext cx="1919298" cy="74554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10040132"/>
      </p:ext>
    </p:extLst>
  </p:cSld>
  <p:clrMapOvr>
    <a:masterClrMapping/>
  </p:clrMapOvr>
  <mc:AlternateContent xmlns:mc="http://schemas.openxmlformats.org/markup-compatibility/2006">
    <mc:Choice xmlns:p14="http://schemas.microsoft.com/office/powerpoint/2010/main" Requires="p14">
      <p:transition spd="slow" p14:dur="2000" advTm="38150"/>
    </mc:Choice>
    <mc:Fallback>
      <p:transition spd="slow" advTm="3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533400" y="914400"/>
            <a:ext cx="8229600" cy="1143000"/>
          </a:xfrm>
        </p:spPr>
        <p:txBody>
          <a:bodyPr>
            <a:noAutofit/>
          </a:bodyPr>
          <a:lstStyle/>
          <a:p>
            <a:pPr algn="ctr"/>
            <a:r>
              <a:rPr lang="en-US" sz="4400" b="1" dirty="0" smtClean="0">
                <a:solidFill>
                  <a:schemeClr val="tx1"/>
                </a:solidFill>
                <a:latin typeface="Arial" charset="0"/>
              </a:rPr>
              <a:t/>
            </a:r>
            <a:br>
              <a:rPr lang="en-US" sz="4400" b="1" dirty="0" smtClean="0">
                <a:solidFill>
                  <a:schemeClr val="tx1"/>
                </a:solidFill>
                <a:latin typeface="Arial" charset="0"/>
              </a:rPr>
            </a:br>
            <a:r>
              <a:rPr lang="en-US" sz="4400" b="1" dirty="0" smtClean="0">
                <a:solidFill>
                  <a:schemeClr val="tx1"/>
                </a:solidFill>
                <a:latin typeface="Arial" charset="0"/>
              </a:rPr>
              <a:t>Complications Are Rare</a:t>
            </a:r>
          </a:p>
        </p:txBody>
      </p:sp>
      <p:sp>
        <p:nvSpPr>
          <p:cNvPr id="3" name="Content Placeholder 2"/>
          <p:cNvSpPr>
            <a:spLocks noGrp="1"/>
          </p:cNvSpPr>
          <p:nvPr>
            <p:ph idx="1"/>
          </p:nvPr>
        </p:nvSpPr>
        <p:spPr>
          <a:xfrm>
            <a:off x="1905000" y="2743200"/>
            <a:ext cx="5334000" cy="2941637"/>
          </a:xfrm>
        </p:spPr>
        <p:txBody>
          <a:bodyPr/>
          <a:lstStyle/>
          <a:p>
            <a:r>
              <a:rPr lang="en-US" sz="2800" dirty="0" smtClean="0">
                <a:latin typeface="Arial" pitchFamily="34" charset="0"/>
                <a:cs typeface="Arial" pitchFamily="34" charset="0"/>
              </a:rPr>
              <a:t>Bleeding</a:t>
            </a:r>
          </a:p>
          <a:p>
            <a:r>
              <a:rPr lang="en-US" sz="2800" dirty="0" smtClean="0">
                <a:latin typeface="Arial" pitchFamily="34" charset="0"/>
                <a:cs typeface="Arial" pitchFamily="34" charset="0"/>
              </a:rPr>
              <a:t>Infection</a:t>
            </a:r>
          </a:p>
          <a:p>
            <a:r>
              <a:rPr lang="en-US" sz="2800" dirty="0" smtClean="0">
                <a:latin typeface="Arial" pitchFamily="34" charset="0"/>
                <a:cs typeface="Arial" pitchFamily="34" charset="0"/>
              </a:rPr>
              <a:t>Exacerbation</a:t>
            </a:r>
          </a:p>
          <a:p>
            <a:r>
              <a:rPr lang="en-US" sz="2800" dirty="0" smtClean="0">
                <a:latin typeface="Arial" pitchFamily="34" charset="0"/>
                <a:cs typeface="Arial" pitchFamily="34" charset="0"/>
              </a:rPr>
              <a:t>Local reaction to metal</a:t>
            </a:r>
          </a:p>
          <a:p>
            <a:r>
              <a:rPr lang="en-US" sz="2800" dirty="0" err="1" smtClean="0">
                <a:latin typeface="Arial" pitchFamily="34" charset="0"/>
                <a:cs typeface="Arial" pitchFamily="34" charset="0"/>
              </a:rPr>
              <a:t>Vagal</a:t>
            </a:r>
            <a:r>
              <a:rPr lang="en-US" sz="2800" dirty="0" smtClean="0">
                <a:latin typeface="Arial" pitchFamily="34" charset="0"/>
                <a:cs typeface="Arial" pitchFamily="34" charset="0"/>
              </a:rPr>
              <a:t> response</a:t>
            </a:r>
          </a:p>
          <a:p>
            <a:endParaRPr lang="en-US" sz="2800" dirty="0" smtClean="0">
              <a:latin typeface="Arial" pitchFamily="34" charset="0"/>
              <a:cs typeface="Arial" pitchFamily="34" charset="0"/>
            </a:endParaRP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354" y="6201258"/>
            <a:ext cx="1690698" cy="656742"/>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34325438"/>
      </p:ext>
    </p:extLst>
  </p:cSld>
  <p:clrMapOvr>
    <a:masterClrMapping/>
  </p:clrMapOvr>
  <mc:AlternateContent xmlns:mc="http://schemas.openxmlformats.org/markup-compatibility/2006">
    <mc:Choice xmlns:p14="http://schemas.microsoft.com/office/powerpoint/2010/main" Requires="p14">
      <p:transition spd="slow" p14:dur="2000" advTm="17619"/>
    </mc:Choice>
    <mc:Fallback>
      <p:transition spd="slow" advTm="1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R:\Scans\Intro slides\I-12.jpg"/>
          <p:cNvPicPr>
            <a:picLocks noChangeAspect="1" noChangeArrowheads="1"/>
          </p:cNvPicPr>
          <p:nvPr/>
        </p:nvPicPr>
        <p:blipFill>
          <a:blip r:embed="rId4" cstate="print"/>
          <a:srcRect/>
          <a:stretch>
            <a:fillRect/>
          </a:stretch>
        </p:blipFill>
        <p:spPr bwMode="auto">
          <a:xfrm>
            <a:off x="2362199" y="-6927"/>
            <a:ext cx="4800599" cy="6347831"/>
          </a:xfrm>
          <a:prstGeom prst="rect">
            <a:avLst/>
          </a:prstGeom>
          <a:noFill/>
          <a:ln w="9525">
            <a:noFill/>
            <a:miter lim="800000"/>
            <a:headEnd/>
            <a:tailEnd/>
          </a:ln>
        </p:spPr>
      </p:pic>
      <p:sp>
        <p:nvSpPr>
          <p:cNvPr id="4" name="Rectangle 3"/>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302" y="6201257"/>
            <a:ext cx="1690698" cy="65674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64417314"/>
      </p:ext>
    </p:extLst>
  </p:cSld>
  <p:clrMapOvr>
    <a:masterClrMapping/>
  </p:clrMapOvr>
  <mc:AlternateContent xmlns:mc="http://schemas.openxmlformats.org/markup-compatibility/2006">
    <mc:Choice xmlns:p14="http://schemas.microsoft.com/office/powerpoint/2010/main" Requires="p14">
      <p:transition spd="slow" p14:dur="2000" advTm="12299"/>
    </mc:Choice>
    <mc:Fallback>
      <p:transition spd="slow" advTm="1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idx="4294967295"/>
          </p:nvPr>
        </p:nvSpPr>
        <p:spPr>
          <a:xfrm>
            <a:off x="0" y="457200"/>
            <a:ext cx="8229600" cy="1143000"/>
          </a:xfrm>
        </p:spPr>
        <p:txBody>
          <a:bodyPr/>
          <a:lstStyle/>
          <a:p>
            <a:pPr algn="ctr" eaLnBrk="1" hangingPunct="1"/>
            <a:r>
              <a:rPr lang="en-US" sz="4400" dirty="0" smtClean="0">
                <a:solidFill>
                  <a:schemeClr val="tx1"/>
                </a:solidFill>
                <a:latin typeface="Arial" charset="0"/>
              </a:rPr>
              <a:t>Cautions Following Treatment</a:t>
            </a:r>
          </a:p>
        </p:txBody>
      </p:sp>
      <p:sp>
        <p:nvSpPr>
          <p:cNvPr id="112642" name="Content Placeholder 2"/>
          <p:cNvSpPr>
            <a:spLocks noGrp="1"/>
          </p:cNvSpPr>
          <p:nvPr>
            <p:ph idx="4294967295"/>
          </p:nvPr>
        </p:nvSpPr>
        <p:spPr>
          <a:xfrm>
            <a:off x="1752600" y="1905000"/>
            <a:ext cx="7391400" cy="3886200"/>
          </a:xfrm>
        </p:spPr>
        <p:txBody>
          <a:bodyPr>
            <a:normAutofit fontScale="92500" lnSpcReduction="10000"/>
          </a:bodyPr>
          <a:lstStyle/>
          <a:p>
            <a:pPr eaLnBrk="1" hangingPunct="1">
              <a:buFont typeface="Arial" charset="0"/>
              <a:buChar char="•"/>
            </a:pPr>
            <a:r>
              <a:rPr lang="en-US" dirty="0" smtClean="0">
                <a:latin typeface="Arial" charset="0"/>
              </a:rPr>
              <a:t>Avoid strenuous activity </a:t>
            </a:r>
          </a:p>
          <a:p>
            <a:pPr eaLnBrk="1" hangingPunct="1">
              <a:buFont typeface="Arial" charset="0"/>
              <a:buChar char="•"/>
            </a:pPr>
            <a:r>
              <a:rPr lang="en-US" dirty="0" smtClean="0">
                <a:latin typeface="Arial" charset="0"/>
              </a:rPr>
              <a:t>Avoid heavy meals</a:t>
            </a:r>
          </a:p>
          <a:p>
            <a:pPr eaLnBrk="1" hangingPunct="1">
              <a:buFont typeface="Arial" charset="0"/>
              <a:buChar char="•"/>
            </a:pPr>
            <a:r>
              <a:rPr lang="en-US" dirty="0" smtClean="0">
                <a:latin typeface="Arial" charset="0"/>
              </a:rPr>
              <a:t>Avoid ingesting extremes of temperature</a:t>
            </a:r>
          </a:p>
          <a:p>
            <a:pPr eaLnBrk="1" hangingPunct="1">
              <a:buFont typeface="Arial" charset="0"/>
              <a:buChar char="•"/>
            </a:pPr>
            <a:r>
              <a:rPr lang="en-US" dirty="0" smtClean="0">
                <a:latin typeface="Arial" charset="0"/>
              </a:rPr>
              <a:t>Avoid Alcohol</a:t>
            </a:r>
            <a:endParaRPr lang="en-US" b="1" dirty="0" smtClean="0">
              <a:latin typeface="Arial" charset="0"/>
            </a:endParaRPr>
          </a:p>
          <a:p>
            <a:pPr eaLnBrk="1" hangingPunct="1">
              <a:buFont typeface="Arial" charset="0"/>
              <a:buChar char="•"/>
            </a:pPr>
            <a:endParaRPr lang="en-US" dirty="0" smtClean="0">
              <a:latin typeface="Arial" charset="0"/>
            </a:endParaRPr>
          </a:p>
          <a:p>
            <a:pPr eaLnBrk="1" hangingPunct="1">
              <a:buFont typeface="Arial" charset="0"/>
              <a:buChar char="•"/>
            </a:pPr>
            <a:r>
              <a:rPr lang="en-US" dirty="0" smtClean="0">
                <a:latin typeface="Arial" charset="0"/>
              </a:rPr>
              <a:t>Auricular Acupuncture guidelines:</a:t>
            </a:r>
          </a:p>
          <a:p>
            <a:pPr lvl="1" eaLnBrk="1" hangingPunct="1">
              <a:buFont typeface="Arial" charset="0"/>
              <a:buChar char="–"/>
            </a:pPr>
            <a:r>
              <a:rPr lang="en-US" dirty="0" smtClean="0">
                <a:latin typeface="Arial" charset="0"/>
              </a:rPr>
              <a:t>Remove after 3 days</a:t>
            </a:r>
          </a:p>
          <a:p>
            <a:pPr lvl="1" eaLnBrk="1" hangingPunct="1">
              <a:buFont typeface="Arial" charset="0"/>
              <a:buChar char="–"/>
            </a:pPr>
            <a:r>
              <a:rPr lang="en-US" dirty="0" smtClean="0">
                <a:latin typeface="Arial" charset="0"/>
              </a:rPr>
              <a:t>Watch for signs of infection, irritation</a:t>
            </a:r>
          </a:p>
          <a:p>
            <a:pPr lvl="1" eaLnBrk="1" hangingPunct="1">
              <a:buFont typeface="Arial" charset="0"/>
              <a:buChar char="–"/>
            </a:pPr>
            <a:r>
              <a:rPr lang="en-US" dirty="0" smtClean="0">
                <a:latin typeface="Arial" charset="0"/>
              </a:rPr>
              <a:t>Activity as tolerated</a:t>
            </a:r>
          </a:p>
          <a:p>
            <a:pPr lvl="1" eaLnBrk="1" hangingPunct="1">
              <a:buFont typeface="Arial" charset="0"/>
              <a:buChar char="–"/>
            </a:pPr>
            <a:r>
              <a:rPr lang="en-US" dirty="0" smtClean="0">
                <a:latin typeface="Arial" charset="0"/>
              </a:rPr>
              <a:t>Remove needles/beads for MRI</a:t>
            </a: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302" y="6053260"/>
            <a:ext cx="2071698" cy="80474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02415263"/>
      </p:ext>
    </p:extLst>
  </p:cSld>
  <p:clrMapOvr>
    <a:masterClrMapping/>
  </p:clrMapOvr>
  <mc:AlternateContent xmlns:mc="http://schemas.openxmlformats.org/markup-compatibility/2006">
    <mc:Choice xmlns:p14="http://schemas.microsoft.com/office/powerpoint/2010/main" Requires="p14">
      <p:transition spd="slow" p14:dur="2000" advTm="32239"/>
    </mc:Choice>
    <mc:Fallback>
      <p:transition spd="slow" advTm="3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b="1" dirty="0">
                <a:latin typeface="Arial" panose="020B0604020202020204" pitchFamily="34" charset="0"/>
                <a:cs typeface="Arial" panose="020B0604020202020204" pitchFamily="34" charset="0"/>
              </a:rPr>
              <a:t>Battlefield </a:t>
            </a:r>
            <a:r>
              <a:rPr lang="en-US" sz="2000" b="1" dirty="0" smtClean="0">
                <a:latin typeface="Arial" panose="020B0604020202020204" pitchFamily="34" charset="0"/>
                <a:cs typeface="Arial" panose="020B0604020202020204" pitchFamily="34" charset="0"/>
              </a:rPr>
              <a:t>Acupuncture</a:t>
            </a:r>
            <a:r>
              <a:rPr lang="en-US" sz="2000" dirty="0" smtClean="0">
                <a:latin typeface="Arial" panose="020B0604020202020204" pitchFamily="34" charset="0"/>
                <a:cs typeface="Arial" panose="020B0604020202020204" pitchFamily="34" charset="0"/>
              </a:rPr>
              <a:t>.  Richard </a:t>
            </a:r>
            <a:r>
              <a:rPr lang="en-US" sz="2000" dirty="0">
                <a:latin typeface="Arial" panose="020B0604020202020204" pitchFamily="34" charset="0"/>
                <a:cs typeface="Arial" panose="020B0604020202020204" pitchFamily="34" charset="0"/>
              </a:rPr>
              <a:t>C. </a:t>
            </a:r>
            <a:r>
              <a:rPr lang="en-US" sz="2000" dirty="0" err="1">
                <a:latin typeface="Arial" panose="020B0604020202020204" pitchFamily="34" charset="0"/>
                <a:cs typeface="Arial" panose="020B0604020202020204" pitchFamily="34" charset="0"/>
              </a:rPr>
              <a:t>Niemtzow</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MD.   Medical Acupuncture:  Volume </a:t>
            </a:r>
            <a:r>
              <a:rPr lang="en-US" sz="2000" dirty="0">
                <a:latin typeface="Arial" panose="020B0604020202020204" pitchFamily="34" charset="0"/>
                <a:cs typeface="Arial" panose="020B0604020202020204" pitchFamily="34" charset="0"/>
              </a:rPr>
              <a:t>19, Number 4, 2007</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Five points used on the auricle to rapidly decrease pain scores to level of zero to 1/10.  </a:t>
            </a:r>
          </a:p>
          <a:p>
            <a:r>
              <a:rPr lang="en-US" sz="2000" dirty="0" smtClean="0">
                <a:latin typeface="Arial" panose="020B0604020202020204" pitchFamily="34" charset="0"/>
                <a:cs typeface="Arial" panose="020B0604020202020204" pitchFamily="34" charset="0"/>
              </a:rPr>
              <a:t>Cingulate Gyrus, Thalamus, Shen Men, Point Zero, Omega 2 </a:t>
            </a:r>
          </a:p>
          <a:p>
            <a:r>
              <a:rPr lang="en-US" sz="2000" dirty="0" smtClean="0">
                <a:latin typeface="Arial" panose="020B0604020202020204" pitchFamily="34" charset="0"/>
                <a:cs typeface="Arial" panose="020B0604020202020204" pitchFamily="34" charset="0"/>
              </a:rPr>
              <a:t>Used in Military extensively to avoid narcotic use</a:t>
            </a:r>
          </a:p>
          <a:p>
            <a:r>
              <a:rPr lang="en-US" sz="2000" dirty="0" smtClean="0">
                <a:latin typeface="Arial" panose="020B0604020202020204" pitchFamily="34" charset="0"/>
                <a:cs typeface="Arial" panose="020B0604020202020204" pitchFamily="34" charset="0"/>
              </a:rPr>
              <a:t>Taught to many military MDs to provide rapid, predictable, profound pain relief in the battlefield</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102" y="6171658"/>
            <a:ext cx="1766898" cy="68634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2626322"/>
      </p:ext>
    </p:extLst>
  </p:cSld>
  <p:clrMapOvr>
    <a:masterClrMapping/>
  </p:clrMapOvr>
  <mc:AlternateContent xmlns:mc="http://schemas.openxmlformats.org/markup-compatibility/2006">
    <mc:Choice xmlns:p14="http://schemas.microsoft.com/office/powerpoint/2010/main" Requires="p14">
      <p:transition spd="slow" p14:dur="2000" advTm="41003"/>
    </mc:Choice>
    <mc:Fallback>
      <p:transition spd="slow" advTm="4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Acupuncture </a:t>
            </a:r>
            <a:r>
              <a:rPr lang="en-US" dirty="0" err="1" smtClean="0"/>
              <a:t>vs</a:t>
            </a:r>
            <a:r>
              <a:rPr lang="en-US" dirty="0" smtClean="0"/>
              <a:t> Acupressure</a:t>
            </a:r>
          </a:p>
          <a:p>
            <a:r>
              <a:rPr lang="en-US" dirty="0" smtClean="0"/>
              <a:t>Age/size of patient</a:t>
            </a:r>
          </a:p>
          <a:p>
            <a:r>
              <a:rPr lang="en-US" dirty="0" smtClean="0"/>
              <a:t>Duration of disorder</a:t>
            </a:r>
          </a:p>
          <a:p>
            <a:r>
              <a:rPr lang="en-US" dirty="0" smtClean="0"/>
              <a:t>Patient Attitude toward acupuncture is irrelevant to efficacy</a:t>
            </a:r>
          </a:p>
          <a:p>
            <a:r>
              <a:rPr lang="en-US" dirty="0" smtClean="0"/>
              <a:t>Acute </a:t>
            </a:r>
            <a:r>
              <a:rPr lang="en-US" dirty="0" err="1" smtClean="0"/>
              <a:t>vs</a:t>
            </a:r>
            <a:r>
              <a:rPr lang="en-US" dirty="0" smtClean="0"/>
              <a:t> Chronic</a:t>
            </a:r>
          </a:p>
          <a:p>
            <a:r>
              <a:rPr lang="en-US" dirty="0" smtClean="0"/>
              <a:t>Most challenging patients </a:t>
            </a:r>
          </a:p>
          <a:p>
            <a:r>
              <a:rPr lang="en-US" dirty="0" err="1" smtClean="0"/>
              <a:t>Moxa</a:t>
            </a:r>
            <a:r>
              <a:rPr lang="en-US" dirty="0" smtClean="0"/>
              <a:t> vs infrared heat, cupping</a:t>
            </a:r>
          </a:p>
          <a:p>
            <a:r>
              <a:rPr lang="en-US" dirty="0" smtClean="0"/>
              <a:t>Chinese Herbals</a:t>
            </a:r>
          </a:p>
        </p:txBody>
      </p:sp>
      <p:sp>
        <p:nvSpPr>
          <p:cNvPr id="3" name="Title 2"/>
          <p:cNvSpPr>
            <a:spLocks noGrp="1"/>
          </p:cNvSpPr>
          <p:nvPr>
            <p:ph type="title"/>
          </p:nvPr>
        </p:nvSpPr>
        <p:spPr/>
        <p:txBody>
          <a:bodyPr/>
          <a:lstStyle/>
          <a:p>
            <a:pPr algn="ctr"/>
            <a:r>
              <a:rPr lang="en-US" dirty="0" smtClean="0"/>
              <a:t>Additional Notes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702" y="6112459"/>
            <a:ext cx="1919298" cy="745541"/>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53493668"/>
      </p:ext>
    </p:extLst>
  </p:cSld>
  <p:clrMapOvr>
    <a:masterClrMapping/>
  </p:clrMapOvr>
  <mc:AlternateContent xmlns:mc="http://schemas.openxmlformats.org/markup-compatibility/2006">
    <mc:Choice xmlns:p14="http://schemas.microsoft.com/office/powerpoint/2010/main" Requires="p14">
      <p:transition spd="slow" p14:dur="2000" advTm="89382"/>
    </mc:Choice>
    <mc:Fallback>
      <p:transition spd="slow" advTm="8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ctr"/>
            <a:r>
              <a:rPr lang="en-US" sz="4400" b="1" dirty="0" smtClean="0">
                <a:solidFill>
                  <a:schemeClr val="tx1"/>
                </a:solidFill>
                <a:latin typeface="Arial" pitchFamily="34" charset="0"/>
                <a:cs typeface="Arial" pitchFamily="34" charset="0"/>
              </a:rPr>
              <a:t>In Summary</a:t>
            </a:r>
            <a:endParaRPr lang="en-US" sz="44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533400" y="1371600"/>
            <a:ext cx="8229600" cy="4389437"/>
          </a:xfrm>
        </p:spPr>
        <p:txBody>
          <a:bodyPr/>
          <a:lstStyle/>
          <a:p>
            <a:r>
              <a:rPr lang="en-US" sz="2800" dirty="0" smtClean="0">
                <a:latin typeface="Arial" pitchFamily="34" charset="0"/>
                <a:cs typeface="Arial" pitchFamily="34" charset="0"/>
              </a:rPr>
              <a:t>Mechanism Poorly Understood</a:t>
            </a:r>
          </a:p>
          <a:p>
            <a:r>
              <a:rPr lang="en-US" sz="2800" dirty="0" smtClean="0">
                <a:latin typeface="Arial" pitchFamily="34" charset="0"/>
                <a:cs typeface="Arial" pitchFamily="34" charset="0"/>
              </a:rPr>
              <a:t>Very effective for common disorders</a:t>
            </a:r>
          </a:p>
          <a:p>
            <a:r>
              <a:rPr lang="en-US" sz="2800" dirty="0" smtClean="0">
                <a:latin typeface="Arial" pitchFamily="34" charset="0"/>
                <a:cs typeface="Arial" pitchFamily="34" charset="0"/>
              </a:rPr>
              <a:t>Non-pharmacological option</a:t>
            </a:r>
          </a:p>
          <a:p>
            <a:r>
              <a:rPr lang="en-US" sz="2800" dirty="0" smtClean="0">
                <a:latin typeface="Arial" pitchFamily="34" charset="0"/>
                <a:cs typeface="Arial" pitchFamily="34" charset="0"/>
              </a:rPr>
              <a:t>Minimal SFX</a:t>
            </a:r>
          </a:p>
          <a:p>
            <a:r>
              <a:rPr lang="en-US" sz="2800" dirty="0" smtClean="0">
                <a:latin typeface="Arial" pitchFamily="34" charset="0"/>
                <a:cs typeface="Arial" pitchFamily="34" charset="0"/>
              </a:rPr>
              <a:t>Tolerable by children</a:t>
            </a:r>
          </a:p>
          <a:p>
            <a:r>
              <a:rPr lang="en-US" sz="2800" dirty="0" smtClean="0">
                <a:latin typeface="Arial" pitchFamily="34" charset="0"/>
                <a:cs typeface="Arial" pitchFamily="34" charset="0"/>
              </a:rPr>
              <a:t>Children &amp; Adults respond well</a:t>
            </a:r>
          </a:p>
          <a:p>
            <a:endParaRPr lang="en-US" sz="2800" dirty="0" smtClean="0">
              <a:latin typeface="Arial" pitchFamily="34" charset="0"/>
              <a:cs typeface="Arial" pitchFamily="34" charset="0"/>
            </a:endParaRPr>
          </a:p>
          <a:p>
            <a:endParaRPr lang="en-US" sz="2800" dirty="0" smtClean="0">
              <a:latin typeface="Arial" pitchFamily="34" charset="0"/>
              <a:cs typeface="Arial" pitchFamily="34" charset="0"/>
            </a:endParaRP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125842"/>
            <a:ext cx="1828800" cy="71038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8949764"/>
      </p:ext>
    </p:extLst>
  </p:cSld>
  <p:clrMapOvr>
    <a:masterClrMapping/>
  </p:clrMapOvr>
  <mc:AlternateContent xmlns:mc="http://schemas.openxmlformats.org/markup-compatibility/2006">
    <mc:Choice xmlns:p14="http://schemas.microsoft.com/office/powerpoint/2010/main" Requires="p14">
      <p:transition spd="slow" p14:dur="2000" advTm="27609"/>
    </mc:Choice>
    <mc:Fallback>
      <p:transition spd="slow" advTm="2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5005" y="1836334"/>
            <a:ext cx="5337810" cy="3650066"/>
          </a:xfrm>
        </p:spPr>
        <p:txBody>
          <a:bodyPr>
            <a:normAutofit/>
          </a:bodyPr>
          <a:lstStyle/>
          <a:p>
            <a:pPr marL="393192" lvl="1" indent="0" algn="ctr">
              <a:buNone/>
            </a:pPr>
            <a:r>
              <a:rPr lang="en-US" dirty="0" smtClean="0"/>
              <a:t>Juliane </a:t>
            </a:r>
            <a:r>
              <a:rPr lang="en-US" dirty="0"/>
              <a:t>Lee, </a:t>
            </a:r>
            <a:r>
              <a:rPr lang="en-US" dirty="0" smtClean="0"/>
              <a:t>MD</a:t>
            </a:r>
          </a:p>
          <a:p>
            <a:pPr marL="393192" lvl="1" indent="0" algn="ctr">
              <a:buNone/>
            </a:pPr>
            <a:r>
              <a:rPr lang="en-US" dirty="0" smtClean="0"/>
              <a:t>James </a:t>
            </a:r>
            <a:r>
              <a:rPr lang="en-US" dirty="0" err="1" smtClean="0"/>
              <a:t>Tolley</a:t>
            </a:r>
            <a:r>
              <a:rPr lang="en-US" dirty="0" smtClean="0"/>
              <a:t>, MD</a:t>
            </a:r>
            <a:endParaRPr lang="en-US" dirty="0"/>
          </a:p>
          <a:p>
            <a:pPr marL="393192" lvl="1" indent="0" algn="ctr">
              <a:buNone/>
            </a:pPr>
            <a:r>
              <a:rPr lang="en-US" dirty="0" smtClean="0"/>
              <a:t>	Marti Michel, DPN</a:t>
            </a:r>
            <a:r>
              <a:rPr lang="en-US" dirty="0"/>
              <a:t>	</a:t>
            </a:r>
            <a:endParaRPr lang="en-US" dirty="0" smtClean="0"/>
          </a:p>
          <a:p>
            <a:pPr marL="393192" lvl="1" indent="0" algn="ctr">
              <a:buNone/>
            </a:pPr>
            <a:endParaRPr lang="en-US" dirty="0" smtClean="0"/>
          </a:p>
          <a:p>
            <a:pPr marL="393192" lvl="1" indent="0" algn="ctr">
              <a:buNone/>
            </a:pPr>
            <a:r>
              <a:rPr lang="en-US" dirty="0" smtClean="0"/>
              <a:t>Mary </a:t>
            </a:r>
            <a:r>
              <a:rPr lang="en-US" dirty="0"/>
              <a:t>Lynch Milder, </a:t>
            </a:r>
            <a:r>
              <a:rPr lang="en-US" dirty="0" err="1" smtClean="0"/>
              <a:t>PsyD</a:t>
            </a:r>
            <a:endParaRPr lang="en-US" dirty="0" smtClean="0"/>
          </a:p>
          <a:p>
            <a:pPr marL="393192" lvl="1" indent="0" algn="ctr">
              <a:buNone/>
            </a:pPr>
            <a:r>
              <a:rPr lang="en-US" dirty="0" smtClean="0"/>
              <a:t>Amy Wagner, </a:t>
            </a:r>
            <a:r>
              <a:rPr lang="en-US" dirty="0" err="1" smtClean="0"/>
              <a:t>PsyD</a:t>
            </a:r>
            <a:endParaRPr lang="en-US" dirty="0" smtClean="0"/>
          </a:p>
          <a:p>
            <a:pPr marL="393192" lvl="1" indent="0" algn="ctr">
              <a:buNone/>
            </a:pPr>
            <a:endParaRPr lang="en-US" dirty="0" smtClean="0"/>
          </a:p>
          <a:p>
            <a:pPr marL="393192" lvl="1" indent="0" algn="ctr">
              <a:buNone/>
            </a:pPr>
            <a:r>
              <a:rPr lang="en-US" dirty="0" smtClean="0"/>
              <a:t>Sarah Johnson, PT</a:t>
            </a:r>
          </a:p>
          <a:p>
            <a:pPr marL="393192" lvl="1" indent="0" algn="ctr">
              <a:buNone/>
            </a:pPr>
            <a:r>
              <a:rPr lang="en-US" dirty="0" smtClean="0"/>
              <a:t>Sarah </a:t>
            </a:r>
            <a:r>
              <a:rPr lang="en-US" dirty="0" err="1" smtClean="0"/>
              <a:t>Kewklish</a:t>
            </a:r>
            <a:r>
              <a:rPr lang="en-US" dirty="0" smtClean="0"/>
              <a:t>, PT</a:t>
            </a:r>
          </a:p>
        </p:txBody>
      </p:sp>
      <p:sp>
        <p:nvSpPr>
          <p:cNvPr id="2" name="Title 1"/>
          <p:cNvSpPr>
            <a:spLocks noGrp="1"/>
          </p:cNvSpPr>
          <p:nvPr>
            <p:ph type="title"/>
          </p:nvPr>
        </p:nvSpPr>
        <p:spPr>
          <a:xfrm>
            <a:off x="499110" y="693334"/>
            <a:ext cx="8229600" cy="1143000"/>
          </a:xfrm>
        </p:spPr>
        <p:txBody>
          <a:bodyPr>
            <a:normAutofit/>
          </a:bodyPr>
          <a:lstStyle/>
          <a:p>
            <a:pPr algn="ctr"/>
            <a:r>
              <a:rPr lang="en-US" dirty="0" smtClean="0"/>
              <a:t>Riley Chronic Pain Clinic</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323" y="6053260"/>
            <a:ext cx="2071698" cy="80474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05"/>
    </mc:Choice>
    <mc:Fallback>
      <p:transition spd="slow" advTm="1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MEDICAL ACUPUNCTURE</a:t>
            </a:r>
            <a:endParaRPr lang="en-US" dirty="0"/>
          </a:p>
        </p:txBody>
      </p:sp>
      <p:sp>
        <p:nvSpPr>
          <p:cNvPr id="2" name="Content Placeholder 1"/>
          <p:cNvSpPr>
            <a:spLocks noGrp="1"/>
          </p:cNvSpPr>
          <p:nvPr>
            <p:ph idx="1"/>
          </p:nvPr>
        </p:nvSpPr>
        <p:spPr/>
        <p:txBody>
          <a:bodyPr>
            <a:normAutofit/>
          </a:bodyPr>
          <a:lstStyle/>
          <a:p>
            <a:r>
              <a:rPr lang="en-US" dirty="0" smtClean="0"/>
              <a:t>Principles of Chinese Medicine</a:t>
            </a:r>
          </a:p>
          <a:p>
            <a:r>
              <a:rPr lang="en-US" dirty="0" smtClean="0"/>
              <a:t>Adjuncts to Western Medicine</a:t>
            </a:r>
          </a:p>
          <a:p>
            <a:r>
              <a:rPr lang="en-US" dirty="0" smtClean="0"/>
              <a:t>Clinical Reports</a:t>
            </a:r>
          </a:p>
          <a:p>
            <a:r>
              <a:rPr lang="en-US" dirty="0" smtClean="0"/>
              <a:t>Basic Science</a:t>
            </a:r>
          </a:p>
          <a:p>
            <a:r>
              <a:rPr lang="en-US" dirty="0" smtClean="0"/>
              <a:t>Auricular Acupuncture</a:t>
            </a:r>
          </a:p>
          <a:p>
            <a:r>
              <a:rPr lang="en-US" dirty="0" smtClean="0"/>
              <a:t>Clinical Experience in Pediatric Setting</a:t>
            </a:r>
          </a:p>
        </p:txBody>
      </p:sp>
      <p:sp>
        <p:nvSpPr>
          <p:cNvPr id="5" name="Rectangle 4"/>
          <p:cNvSpPr>
            <a:spLocks noChangeArrowheads="1"/>
          </p:cNvSpPr>
          <p:nvPr/>
        </p:nvSpPr>
        <p:spPr bwMode="auto">
          <a:xfrm>
            <a:off x="0" y="6581775"/>
            <a:ext cx="2614613" cy="276225"/>
          </a:xfrm>
          <a:prstGeom prst="rect">
            <a:avLst/>
          </a:prstGeom>
          <a:noFill/>
          <a:ln w="9525">
            <a:noFill/>
            <a:miter lim="800000"/>
            <a:headEnd/>
            <a:tailEnd/>
          </a:ln>
        </p:spPr>
        <p:txBody>
          <a:bodyPr wrap="none">
            <a:spAutoFit/>
          </a:bodyPr>
          <a:lstStyle/>
          <a:p>
            <a:r>
              <a:rPr lang="en-US" sz="1200" dirty="0">
                <a:solidFill>
                  <a:schemeClr val="bg1"/>
                </a:solidFill>
              </a:rPr>
              <a:t>Division of Pediatric Anesthesiology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118012"/>
            <a:ext cx="1905000" cy="73998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255657"/>
      </p:ext>
    </p:extLst>
  </p:cSld>
  <p:clrMapOvr>
    <a:masterClrMapping/>
  </p:clrMapOvr>
  <mc:AlternateContent xmlns:mc="http://schemas.openxmlformats.org/markup-compatibility/2006">
    <mc:Choice xmlns:p14="http://schemas.microsoft.com/office/powerpoint/2010/main" Requires="p14">
      <p:transition spd="slow" p14:dur="2000" advTm="26658"/>
    </mc:Choice>
    <mc:Fallback>
      <p:transition spd="slow" advTm="2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400" b="1" dirty="0" smtClean="0">
                <a:solidFill>
                  <a:schemeClr val="tx1"/>
                </a:solidFill>
                <a:latin typeface="Arial" pitchFamily="34" charset="0"/>
                <a:cs typeface="Arial" pitchFamily="34" charset="0"/>
              </a:rPr>
              <a:t>Contact Information</a:t>
            </a:r>
            <a:endParaRPr lang="en-US" sz="44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228600" y="1676400"/>
            <a:ext cx="8686800" cy="5181600"/>
          </a:xfrm>
        </p:spPr>
        <p:txBody>
          <a:bodyPr>
            <a:normAutofit/>
          </a:bodyPr>
          <a:lstStyle/>
          <a:p>
            <a:pPr>
              <a:buNone/>
            </a:pPr>
            <a:endParaRPr lang="en-US" sz="2800" b="1" dirty="0" smtClean="0">
              <a:latin typeface="Arial" pitchFamily="34" charset="0"/>
              <a:cs typeface="Arial" pitchFamily="34" charset="0"/>
            </a:endParaRPr>
          </a:p>
          <a:p>
            <a:pPr>
              <a:buNone/>
            </a:pPr>
            <a:endParaRPr lang="en-US" sz="2800" b="1" dirty="0" smtClean="0">
              <a:latin typeface="Arial" pitchFamily="34" charset="0"/>
              <a:cs typeface="Arial" pitchFamily="34" charset="0"/>
            </a:endParaRPr>
          </a:p>
          <a:p>
            <a:pPr>
              <a:buNone/>
            </a:pPr>
            <a:endParaRPr lang="en-US" sz="2800" b="1" dirty="0" smtClean="0">
              <a:latin typeface="Arial" pitchFamily="34" charset="0"/>
              <a:cs typeface="Arial" pitchFamily="34" charset="0"/>
            </a:endParaRPr>
          </a:p>
          <a:p>
            <a:pPr>
              <a:buNone/>
            </a:pPr>
            <a:endParaRPr lang="en-US" sz="2800" b="1" dirty="0" smtClean="0">
              <a:latin typeface="Arial" pitchFamily="34" charset="0"/>
              <a:cs typeface="Arial" pitchFamily="34" charset="0"/>
            </a:endParaRPr>
          </a:p>
          <a:p>
            <a:pPr>
              <a:buNone/>
            </a:pPr>
            <a:endParaRPr lang="en-US" sz="2800" b="1" dirty="0" smtClean="0">
              <a:latin typeface="Arial" pitchFamily="34" charset="0"/>
              <a:cs typeface="Arial" pitchFamily="34" charset="0"/>
            </a:endParaRPr>
          </a:p>
          <a:p>
            <a:pPr>
              <a:buNone/>
            </a:pPr>
            <a:endParaRPr lang="en-US" sz="2800" b="1" dirty="0" smtClean="0">
              <a:latin typeface="Arial" pitchFamily="34" charset="0"/>
              <a:cs typeface="Arial" pitchFamily="34" charset="0"/>
            </a:endParaRPr>
          </a:p>
          <a:p>
            <a:pPr>
              <a:buNone/>
            </a:pPr>
            <a:endParaRPr lang="en-US" sz="2800" b="1" dirty="0" smtClean="0">
              <a:latin typeface="Arial" pitchFamily="34" charset="0"/>
              <a:cs typeface="Arial" pitchFamily="34" charset="0"/>
            </a:endParaRPr>
          </a:p>
          <a:p>
            <a:pPr algn="ctr">
              <a:buNone/>
            </a:pPr>
            <a:r>
              <a:rPr lang="en-US" sz="2800" b="1" dirty="0" smtClean="0">
                <a:latin typeface="Arial" pitchFamily="34" charset="0"/>
                <a:cs typeface="Arial" pitchFamily="34" charset="0"/>
              </a:rPr>
              <a:t>Contact me at</a:t>
            </a:r>
            <a:endParaRPr lang="en-US" sz="2800" dirty="0" smtClean="0">
              <a:latin typeface="Arial" pitchFamily="34" charset="0"/>
              <a:cs typeface="Arial" pitchFamily="34" charset="0"/>
            </a:endParaRPr>
          </a:p>
          <a:p>
            <a:pPr algn="ctr">
              <a:buNone/>
            </a:pPr>
            <a:r>
              <a:rPr lang="en-US" sz="2800" b="1" dirty="0" smtClean="0">
                <a:latin typeface="Arial" pitchFamily="34" charset="0"/>
                <a:cs typeface="Arial" pitchFamily="34" charset="0"/>
              </a:rPr>
              <a:t>Email</a:t>
            </a:r>
            <a:r>
              <a:rPr lang="en-US" sz="2800" dirty="0" smtClean="0">
                <a:latin typeface="Arial" pitchFamily="34" charset="0"/>
                <a:cs typeface="Arial" pitchFamily="34" charset="0"/>
              </a:rPr>
              <a:t>: </a:t>
            </a:r>
            <a:r>
              <a:rPr lang="en-US" sz="2800" b="1" dirty="0" smtClean="0">
                <a:latin typeface="Arial" pitchFamily="34" charset="0"/>
                <a:cs typeface="Arial" pitchFamily="34" charset="0"/>
                <a:hlinkClick r:id="rId4"/>
              </a:rPr>
              <a:t>JULHLEE@iu.edu</a:t>
            </a:r>
            <a:endParaRPr lang="en-US" sz="2800" b="1" dirty="0" smtClean="0">
              <a:latin typeface="Arial" pitchFamily="34" charset="0"/>
              <a:cs typeface="Arial" pitchFamily="34" charset="0"/>
            </a:endParaRPr>
          </a:p>
          <a:p>
            <a:pPr algn="ctr">
              <a:buNone/>
            </a:pPr>
            <a:r>
              <a:rPr lang="en-US" sz="2800" b="1" dirty="0" smtClean="0">
                <a:latin typeface="Arial" pitchFamily="34" charset="0"/>
                <a:cs typeface="Arial" pitchFamily="34" charset="0"/>
              </a:rPr>
              <a:t>JLEE69@iuhealth.org</a:t>
            </a:r>
            <a:endParaRPr lang="en-US" sz="2400" b="1" dirty="0">
              <a:latin typeface="Arial" pitchFamily="34" charset="0"/>
              <a:cs typeface="Arial" pitchFamily="34" charset="0"/>
            </a:endParaRPr>
          </a:p>
          <a:p>
            <a:pPr>
              <a:buNone/>
            </a:pPr>
            <a:endParaRPr lang="en-US" sz="2800" dirty="0" smtClean="0">
              <a:latin typeface="Arial" pitchFamily="34" charset="0"/>
              <a:cs typeface="Arial" pitchFamily="34" charset="0"/>
            </a:endParaRPr>
          </a:p>
        </p:txBody>
      </p:sp>
      <p:sp>
        <p:nvSpPr>
          <p:cNvPr id="8" name="Rectangle 7"/>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2706" name="Picture 2" descr="C:\Users\jl305\Desktop\FullSizeRender.jpg"/>
          <p:cNvPicPr>
            <a:picLocks noChangeAspect="1" noChangeArrowheads="1"/>
          </p:cNvPicPr>
          <p:nvPr/>
        </p:nvPicPr>
        <p:blipFill>
          <a:blip r:embed="rId5" cstate="print"/>
          <a:srcRect/>
          <a:stretch>
            <a:fillRect/>
          </a:stretch>
        </p:blipFill>
        <p:spPr bwMode="auto">
          <a:xfrm>
            <a:off x="2286000" y="1676400"/>
            <a:ext cx="4191000" cy="2804426"/>
          </a:xfrm>
          <a:prstGeom prst="rect">
            <a:avLst/>
          </a:prstGeom>
          <a:noFill/>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099" y="6290056"/>
            <a:ext cx="1462098" cy="567944"/>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57311482"/>
      </p:ext>
    </p:extLst>
  </p:cSld>
  <p:clrMapOvr>
    <a:masterClrMapping/>
  </p:clrMapOvr>
  <mc:AlternateContent xmlns:mc="http://schemas.openxmlformats.org/markup-compatibility/2006">
    <mc:Choice xmlns:p14="http://schemas.microsoft.com/office/powerpoint/2010/main" Requires="p14">
      <p:transition spd="slow" p14:dur="2000" advTm="14934"/>
    </mc:Choice>
    <mc:Fallback>
      <p:transition spd="slow" advTm="1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3"/>
          <p:cNvSpPr>
            <a:spLocks noGrp="1"/>
          </p:cNvSpPr>
          <p:nvPr>
            <p:ph type="title" idx="4294967295"/>
          </p:nvPr>
        </p:nvSpPr>
        <p:spPr>
          <a:xfrm>
            <a:off x="435439" y="84283"/>
            <a:ext cx="8229600" cy="990600"/>
          </a:xfrm>
        </p:spPr>
        <p:txBody>
          <a:bodyPr>
            <a:normAutofit/>
          </a:bodyPr>
          <a:lstStyle/>
          <a:p>
            <a:pPr algn="ctr" eaLnBrk="1" hangingPunct="1"/>
            <a:r>
              <a:rPr lang="en-US" sz="4400" dirty="0" smtClean="0">
                <a:solidFill>
                  <a:schemeClr val="tx1"/>
                </a:solidFill>
                <a:latin typeface="Arial" charset="0"/>
              </a:rPr>
              <a:t>THANK YOU</a:t>
            </a:r>
          </a:p>
        </p:txBody>
      </p:sp>
      <p:sp>
        <p:nvSpPr>
          <p:cNvPr id="118786" name="Content Placeholder 4"/>
          <p:cNvSpPr>
            <a:spLocks noGrp="1"/>
          </p:cNvSpPr>
          <p:nvPr>
            <p:ph idx="4294967295"/>
          </p:nvPr>
        </p:nvSpPr>
        <p:spPr>
          <a:xfrm>
            <a:off x="228600" y="1107540"/>
            <a:ext cx="8763000" cy="2169060"/>
          </a:xfrm>
        </p:spPr>
        <p:txBody>
          <a:bodyPr>
            <a:normAutofit/>
          </a:bodyPr>
          <a:lstStyle/>
          <a:p>
            <a:pPr eaLnBrk="1" hangingPunct="1">
              <a:buFont typeface="Wingdings 2" pitchFamily="18" charset="2"/>
              <a:buNone/>
            </a:pPr>
            <a:r>
              <a:rPr lang="en-US" sz="2000" dirty="0" smtClean="0">
                <a:latin typeface="Arial" charset="0"/>
              </a:rPr>
              <a:t>To all my willing </a:t>
            </a:r>
            <a:r>
              <a:rPr lang="en-US" sz="2000" b="1" dirty="0" smtClean="0">
                <a:latin typeface="Arial" charset="0"/>
              </a:rPr>
              <a:t>patients</a:t>
            </a:r>
            <a:r>
              <a:rPr lang="en-US" sz="2000" dirty="0" smtClean="0">
                <a:latin typeface="Arial" charset="0"/>
              </a:rPr>
              <a:t>, who continue to teach me invaluable lessons.</a:t>
            </a:r>
          </a:p>
          <a:p>
            <a:pPr eaLnBrk="1" hangingPunct="1">
              <a:buFont typeface="Wingdings 2" pitchFamily="18" charset="2"/>
              <a:buNone/>
            </a:pPr>
            <a:r>
              <a:rPr lang="en-US" sz="2000" dirty="0" smtClean="0">
                <a:latin typeface="Arial" charset="0"/>
              </a:rPr>
              <a:t>To The </a:t>
            </a:r>
            <a:r>
              <a:rPr lang="en-US" sz="2000" b="1" dirty="0" smtClean="0">
                <a:latin typeface="Arial" charset="0"/>
              </a:rPr>
              <a:t>Helms Medical Institute</a:t>
            </a:r>
            <a:r>
              <a:rPr lang="en-US" sz="2000" dirty="0" smtClean="0">
                <a:latin typeface="Arial" charset="0"/>
              </a:rPr>
              <a:t> and the Medical Acupuncture Video Library, who provided  some copyright material of HMI/MAVL.  </a:t>
            </a:r>
          </a:p>
          <a:p>
            <a:pPr eaLnBrk="1" hangingPunct="1">
              <a:buFont typeface="Wingdings 2" pitchFamily="18" charset="2"/>
              <a:buNone/>
            </a:pPr>
            <a:r>
              <a:rPr lang="en-US" sz="2000" dirty="0" smtClean="0">
                <a:latin typeface="Arial" charset="0"/>
              </a:rPr>
              <a:t>To you for your attention &amp; interest!</a:t>
            </a:r>
          </a:p>
        </p:txBody>
      </p:sp>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117570"/>
            <a:ext cx="1905000" cy="7399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2475494"/>
            <a:ext cx="2895600" cy="424400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77792929"/>
      </p:ext>
    </p:extLst>
  </p:cSld>
  <p:clrMapOvr>
    <a:masterClrMapping/>
  </p:clrMapOvr>
  <mc:AlternateContent xmlns:mc="http://schemas.openxmlformats.org/markup-compatibility/2006">
    <mc:Choice xmlns:p14="http://schemas.microsoft.com/office/powerpoint/2010/main" Requires="p14">
      <p:transition spd="slow" p14:dur="2000" advTm="4848"/>
    </mc:Choice>
    <mc:Fallback>
      <p:transition spd="slow" advTm="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smtClean="0"/>
              <a:t>Neuropathic Pain in Children:  Special Considerations. G </a:t>
            </a:r>
            <a:r>
              <a:rPr lang="en-US" dirty="0" err="1" smtClean="0"/>
              <a:t>Walco</a:t>
            </a:r>
            <a:r>
              <a:rPr lang="en-US" dirty="0" smtClean="0"/>
              <a:t>, et al.  Mayo </a:t>
            </a:r>
            <a:r>
              <a:rPr lang="en-US" dirty="0" err="1" smtClean="0"/>
              <a:t>Clin</a:t>
            </a:r>
            <a:r>
              <a:rPr lang="en-US" dirty="0" smtClean="0"/>
              <a:t> Proc. 2010; 85 (3) (</a:t>
            </a:r>
            <a:r>
              <a:rPr lang="en-US" dirty="0" err="1" smtClean="0"/>
              <a:t>suppl</a:t>
            </a:r>
            <a:r>
              <a:rPr lang="en-US" dirty="0" smtClean="0"/>
              <a:t>):  S33-S41</a:t>
            </a:r>
          </a:p>
          <a:p>
            <a:r>
              <a:rPr lang="en-US" dirty="0" smtClean="0"/>
              <a:t>An Update on the </a:t>
            </a:r>
            <a:r>
              <a:rPr lang="en-US" dirty="0" err="1" smtClean="0"/>
              <a:t>Pathophysiology</a:t>
            </a:r>
            <a:r>
              <a:rPr lang="en-US" dirty="0" smtClean="0"/>
              <a:t> of Complex Regional Pain Syndrome.  S </a:t>
            </a:r>
            <a:r>
              <a:rPr lang="en-US" dirty="0" err="1" smtClean="0"/>
              <a:t>Bruehl</a:t>
            </a:r>
            <a:r>
              <a:rPr lang="en-US" dirty="0" smtClean="0"/>
              <a:t>.  Anesthesiology 2010;  113:713-25</a:t>
            </a:r>
          </a:p>
          <a:p>
            <a:r>
              <a:rPr lang="en-US" dirty="0" smtClean="0"/>
              <a:t>Complex Regional Pain Syndromes:  New </a:t>
            </a:r>
            <a:r>
              <a:rPr lang="en-US" dirty="0" err="1" smtClean="0"/>
              <a:t>Pathophysiological</a:t>
            </a:r>
            <a:r>
              <a:rPr lang="en-US" dirty="0" smtClean="0"/>
              <a:t> Concepts and Therapies.  C </a:t>
            </a:r>
            <a:r>
              <a:rPr lang="en-US" dirty="0" err="1" smtClean="0"/>
              <a:t>Maihofner</a:t>
            </a:r>
            <a:r>
              <a:rPr lang="en-US" dirty="0" smtClean="0"/>
              <a:t>, et al. </a:t>
            </a:r>
            <a:r>
              <a:rPr lang="en-US" dirty="0" err="1" smtClean="0"/>
              <a:t>Eur</a:t>
            </a:r>
            <a:r>
              <a:rPr lang="en-US" dirty="0" smtClean="0"/>
              <a:t> J of Neurology 2010, 17:  649-660. </a:t>
            </a:r>
          </a:p>
          <a:p>
            <a:r>
              <a:rPr lang="en-US" dirty="0" smtClean="0"/>
              <a:t>Acupuncture Analgesia:  I.  The Scientific Basis.  S Wang, et al.  Anesthesia &amp; Analgesia 2008; 106:  602-610</a:t>
            </a:r>
          </a:p>
          <a:p>
            <a:r>
              <a:rPr lang="en-US" dirty="0" smtClean="0"/>
              <a:t>Acupuncture Analgesia:  II.  Clinical Considerations.  S Wang, et al.  Anesthesia &amp; Analgesia 2008; 106:  611-621</a:t>
            </a:r>
          </a:p>
          <a:p>
            <a:r>
              <a:rPr lang="en-US" dirty="0" smtClean="0"/>
              <a:t>Practical Approach to the child Presenting with Back Pain.  R </a:t>
            </a:r>
            <a:r>
              <a:rPr lang="en-US" dirty="0" err="1" smtClean="0"/>
              <a:t>Haidar</a:t>
            </a:r>
            <a:r>
              <a:rPr lang="en-US" dirty="0" smtClean="0"/>
              <a:t>, et al.  </a:t>
            </a:r>
            <a:r>
              <a:rPr lang="en-US" dirty="0" err="1" smtClean="0"/>
              <a:t>Eur</a:t>
            </a:r>
            <a:r>
              <a:rPr lang="en-US" dirty="0" smtClean="0"/>
              <a:t> J </a:t>
            </a:r>
            <a:r>
              <a:rPr lang="en-US" dirty="0" err="1" smtClean="0"/>
              <a:t>Pediatr</a:t>
            </a:r>
            <a:r>
              <a:rPr lang="en-US" dirty="0" smtClean="0"/>
              <a:t> 2010; </a:t>
            </a:r>
            <a:r>
              <a:rPr lang="en-US" i="1" dirty="0" err="1" smtClean="0"/>
              <a:t>Eur</a:t>
            </a:r>
            <a:r>
              <a:rPr lang="en-US" i="1" dirty="0" smtClean="0"/>
              <a:t> J </a:t>
            </a:r>
            <a:r>
              <a:rPr lang="en-US" i="1" dirty="0" err="1" smtClean="0"/>
              <a:t>Pediatr</a:t>
            </a:r>
            <a:r>
              <a:rPr lang="en-US" dirty="0" smtClean="0"/>
              <a:t>. 2011 Feb;170(2):149-56.</a:t>
            </a:r>
          </a:p>
          <a:p>
            <a:r>
              <a:rPr lang="en-US" dirty="0" smtClean="0"/>
              <a:t>Recent Developments in Pediatric Headache.  A Hershey.  </a:t>
            </a:r>
            <a:r>
              <a:rPr lang="en-US" dirty="0" err="1" smtClean="0"/>
              <a:t>Curr</a:t>
            </a:r>
            <a:r>
              <a:rPr lang="en-US" dirty="0" smtClean="0"/>
              <a:t> </a:t>
            </a:r>
            <a:r>
              <a:rPr lang="en-US" dirty="0" err="1" smtClean="0"/>
              <a:t>Opin</a:t>
            </a:r>
            <a:r>
              <a:rPr lang="en-US" dirty="0" smtClean="0"/>
              <a:t> </a:t>
            </a:r>
            <a:r>
              <a:rPr lang="en-US" dirty="0" err="1" smtClean="0"/>
              <a:t>Neurol</a:t>
            </a:r>
            <a:r>
              <a:rPr lang="en-US" dirty="0" smtClean="0"/>
              <a:t> 2010, 23: 249-253.</a:t>
            </a:r>
          </a:p>
        </p:txBody>
      </p:sp>
      <p:sp>
        <p:nvSpPr>
          <p:cNvPr id="2" name="Title 1"/>
          <p:cNvSpPr>
            <a:spLocks noGrp="1"/>
          </p:cNvSpPr>
          <p:nvPr>
            <p:ph type="title"/>
          </p:nvPr>
        </p:nvSpPr>
        <p:spPr/>
        <p:txBody>
          <a:bodyPr/>
          <a:lstStyle/>
          <a:p>
            <a:r>
              <a:rPr lang="en-US" dirty="0" smtClean="0"/>
              <a:t>Additional Reading</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118012"/>
            <a:ext cx="1905000" cy="73998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0"/>
    </mc:Choice>
    <mc:Fallback>
      <p:transition spd="slow" advTm="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R:\Scans\jokes\cartoon4 early acupuncture.jpg"/>
          <p:cNvPicPr>
            <a:picLocks noChangeAspect="1" noChangeArrowheads="1"/>
          </p:cNvPicPr>
          <p:nvPr/>
        </p:nvPicPr>
        <p:blipFill>
          <a:blip r:embed="rId4" cstate="print"/>
          <a:srcRect/>
          <a:stretch>
            <a:fillRect/>
          </a:stretch>
        </p:blipFill>
        <p:spPr bwMode="auto">
          <a:xfrm>
            <a:off x="2743200" y="0"/>
            <a:ext cx="4819650" cy="6858000"/>
          </a:xfrm>
          <a:prstGeom prst="rect">
            <a:avLst/>
          </a:prstGeom>
          <a:noFill/>
          <a:ln w="9525">
            <a:noFill/>
            <a:miter lim="800000"/>
            <a:headEnd/>
            <a:tailEnd/>
          </a:ln>
        </p:spPr>
      </p:pic>
      <p:sp>
        <p:nvSpPr>
          <p:cNvPr id="5" name="Rectangle 4"/>
          <p:cNvSpPr/>
          <p:nvPr/>
        </p:nvSpPr>
        <p:spPr>
          <a:xfrm>
            <a:off x="0" y="6581001"/>
            <a:ext cx="2604752" cy="276999"/>
          </a:xfrm>
          <a:prstGeom prst="rect">
            <a:avLst/>
          </a:prstGeom>
        </p:spPr>
        <p:txBody>
          <a:bodyPr wrap="none">
            <a:spAutoFit/>
          </a:bodyPr>
          <a:lstStyle/>
          <a:p>
            <a:r>
              <a:rPr lang="en-US" sz="1200" dirty="0" smtClean="0">
                <a:solidFill>
                  <a:schemeClr val="bg1"/>
                </a:solidFill>
              </a:rPr>
              <a:t>Division of Pediatric Anesthesiology</a:t>
            </a:r>
            <a:endParaRPr lang="en-US" sz="1200"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850" y="6238430"/>
            <a:ext cx="1595004" cy="61957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13463955"/>
      </p:ext>
    </p:extLst>
  </p:cSld>
  <p:clrMapOvr>
    <a:masterClrMapping/>
  </p:clrMapOvr>
  <mc:AlternateContent xmlns:mc="http://schemas.openxmlformats.org/markup-compatibility/2006">
    <mc:Choice xmlns:p14="http://schemas.microsoft.com/office/powerpoint/2010/main" Requires="p14">
      <p:transition spd="slow" p14:dur="2000" advTm="4987"/>
    </mc:Choice>
    <mc:Fallback>
      <p:transition spd="slow" advTm="4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p:cNvSpPr>
          <p:nvPr>
            <p:ph idx="1"/>
          </p:nvPr>
        </p:nvSpPr>
        <p:spPr/>
        <p:txBody>
          <a:bodyPr>
            <a:normAutofit fontScale="70000" lnSpcReduction="20000"/>
          </a:bodyPr>
          <a:lstStyle/>
          <a:p>
            <a:pPr algn="ctr">
              <a:buFont typeface="Wingdings 2" pitchFamily="18" charset="2"/>
              <a:buNone/>
            </a:pPr>
            <a:r>
              <a:rPr lang="en-US" sz="6000" b="1" dirty="0" smtClean="0">
                <a:solidFill>
                  <a:schemeClr val="accent1"/>
                </a:solidFill>
                <a:latin typeface="Arial" charset="0"/>
              </a:rPr>
              <a:t>Goal of Acupuncture</a:t>
            </a:r>
          </a:p>
          <a:p>
            <a:pPr algn="ctr">
              <a:buFont typeface="Wingdings 2" pitchFamily="18" charset="2"/>
              <a:buNone/>
            </a:pPr>
            <a:r>
              <a:rPr lang="en-US" sz="6000" b="1" dirty="0" smtClean="0">
                <a:latin typeface="Arial" charset="0"/>
              </a:rPr>
              <a:t>The application of sterile needles on specific points on the surface of the body to Facilitate Movement of </a:t>
            </a:r>
            <a:r>
              <a:rPr lang="en-US" sz="6000" b="1" i="1" dirty="0" err="1" smtClean="0">
                <a:latin typeface="Arial" charset="0"/>
              </a:rPr>
              <a:t>Qi</a:t>
            </a:r>
            <a:endParaRPr lang="en-US" sz="6000" b="1" i="1" dirty="0" smtClean="0">
              <a:latin typeface="Arial" charset="0"/>
            </a:endParaRPr>
          </a:p>
          <a:p>
            <a:pPr algn="ctr">
              <a:buFont typeface="Wingdings 2" pitchFamily="18" charset="2"/>
              <a:buNone/>
            </a:pPr>
            <a:r>
              <a:rPr lang="en-US" sz="6000" b="1" dirty="0" smtClean="0">
                <a:latin typeface="Arial" charset="0"/>
              </a:rPr>
              <a:t>Along Meridians to restore or promote maintenance of health</a:t>
            </a:r>
          </a:p>
        </p:txBody>
      </p:sp>
      <p:sp>
        <p:nvSpPr>
          <p:cNvPr id="5" name="Rectangle 4"/>
          <p:cNvSpPr>
            <a:spLocks noChangeArrowheads="1"/>
          </p:cNvSpPr>
          <p:nvPr/>
        </p:nvSpPr>
        <p:spPr bwMode="auto">
          <a:xfrm>
            <a:off x="0" y="6581775"/>
            <a:ext cx="2614613" cy="276225"/>
          </a:xfrm>
          <a:prstGeom prst="rect">
            <a:avLst/>
          </a:prstGeom>
          <a:noFill/>
          <a:ln w="9525">
            <a:noFill/>
            <a:miter lim="800000"/>
            <a:headEnd/>
            <a:tailEnd/>
          </a:ln>
        </p:spPr>
        <p:txBody>
          <a:bodyPr wrap="none">
            <a:spAutoFit/>
          </a:bodyPr>
          <a:lstStyle/>
          <a:p>
            <a:r>
              <a:rPr lang="en-US" sz="1200" dirty="0">
                <a:solidFill>
                  <a:schemeClr val="bg1"/>
                </a:solidFill>
              </a:rPr>
              <a:t>Division of Pediatric Anesthesiology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6058814"/>
            <a:ext cx="2057400" cy="79918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21109425"/>
      </p:ext>
    </p:extLst>
  </p:cSld>
  <p:clrMapOvr>
    <a:masterClrMapping/>
  </p:clrMapOvr>
  <mc:AlternateContent xmlns:mc="http://schemas.openxmlformats.org/markup-compatibility/2006">
    <mc:Choice xmlns:p14="http://schemas.microsoft.com/office/powerpoint/2010/main" Requires="p14">
      <p:transition spd="slow" p14:dur="2000" advTm="17352"/>
    </mc:Choice>
    <mc:Fallback>
      <p:transition spd="slow" advTm="1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3"/>
          <p:cNvSpPr>
            <a:spLocks noGrp="1"/>
          </p:cNvSpPr>
          <p:nvPr>
            <p:ph type="title" idx="4294967295"/>
          </p:nvPr>
        </p:nvSpPr>
        <p:spPr>
          <a:xfrm>
            <a:off x="381000" y="901726"/>
            <a:ext cx="8229600" cy="1143000"/>
          </a:xfrm>
        </p:spPr>
        <p:txBody>
          <a:bodyPr/>
          <a:lstStyle/>
          <a:p>
            <a:pPr algn="ctr" eaLnBrk="1" hangingPunct="1"/>
            <a:r>
              <a:rPr lang="en-US" sz="4400" b="1" dirty="0" smtClean="0">
                <a:solidFill>
                  <a:schemeClr val="tx1"/>
                </a:solidFill>
                <a:latin typeface="Arial" charset="0"/>
              </a:rPr>
              <a:t>BASIC CONSTITUENTS</a:t>
            </a:r>
          </a:p>
        </p:txBody>
      </p:sp>
      <p:sp>
        <p:nvSpPr>
          <p:cNvPr id="5" name="Content Placeholder 4"/>
          <p:cNvSpPr>
            <a:spLocks noGrp="1"/>
          </p:cNvSpPr>
          <p:nvPr>
            <p:ph sz="half" idx="4294967295"/>
          </p:nvPr>
        </p:nvSpPr>
        <p:spPr>
          <a:xfrm>
            <a:off x="952500" y="2207375"/>
            <a:ext cx="2819400" cy="3992563"/>
          </a:xfrm>
        </p:spPr>
        <p:txBody>
          <a:bodyPr>
            <a:normAutofit/>
          </a:bodyPr>
          <a:lstStyle/>
          <a:p>
            <a:pPr eaLnBrk="1" hangingPunct="1">
              <a:buNone/>
            </a:pPr>
            <a:r>
              <a:rPr lang="en-US" sz="3200" i="1" dirty="0" err="1" smtClean="0">
                <a:latin typeface="Arial" charset="0"/>
              </a:rPr>
              <a:t>Qi</a:t>
            </a:r>
            <a:endParaRPr lang="en-US" sz="3200" i="1" dirty="0" smtClean="0">
              <a:latin typeface="Arial" charset="0"/>
            </a:endParaRPr>
          </a:p>
          <a:p>
            <a:pPr eaLnBrk="1" hangingPunct="1">
              <a:buNone/>
            </a:pPr>
            <a:r>
              <a:rPr lang="en-US" sz="3200" i="1" dirty="0" err="1" smtClean="0">
                <a:latin typeface="Arial" charset="0"/>
              </a:rPr>
              <a:t>Xue</a:t>
            </a:r>
            <a:endParaRPr lang="en-US" sz="3200" i="1" dirty="0" smtClean="0">
              <a:latin typeface="Arial" charset="0"/>
            </a:endParaRPr>
          </a:p>
          <a:p>
            <a:pPr eaLnBrk="1" hangingPunct="1">
              <a:buNone/>
            </a:pPr>
            <a:r>
              <a:rPr lang="en-US" sz="3200" i="1" dirty="0" smtClean="0">
                <a:latin typeface="Arial" charset="0"/>
              </a:rPr>
              <a:t>Jin Ye</a:t>
            </a:r>
          </a:p>
          <a:p>
            <a:pPr eaLnBrk="1" hangingPunct="1">
              <a:buNone/>
            </a:pPr>
            <a:r>
              <a:rPr lang="en-US" sz="3200" i="1" dirty="0" smtClean="0">
                <a:latin typeface="Arial" charset="0"/>
              </a:rPr>
              <a:t>Jing</a:t>
            </a:r>
          </a:p>
          <a:p>
            <a:pPr eaLnBrk="1" hangingPunct="1">
              <a:buNone/>
            </a:pPr>
            <a:r>
              <a:rPr lang="en-US" sz="3200" i="1" dirty="0" err="1" smtClean="0">
                <a:latin typeface="Arial" charset="0"/>
              </a:rPr>
              <a:t>Shen</a:t>
            </a:r>
            <a:endParaRPr lang="en-US" sz="3200" i="1" dirty="0" smtClean="0">
              <a:latin typeface="Arial" charset="0"/>
            </a:endParaRPr>
          </a:p>
        </p:txBody>
      </p:sp>
      <p:sp>
        <p:nvSpPr>
          <p:cNvPr id="6" name="Content Placeholder 5"/>
          <p:cNvSpPr>
            <a:spLocks noGrp="1"/>
          </p:cNvSpPr>
          <p:nvPr>
            <p:ph sz="half" idx="4294967295"/>
          </p:nvPr>
        </p:nvSpPr>
        <p:spPr>
          <a:xfrm>
            <a:off x="2861310" y="2220190"/>
            <a:ext cx="2683521" cy="2898025"/>
          </a:xfrm>
        </p:spPr>
        <p:txBody>
          <a:bodyPr>
            <a:normAutofit/>
          </a:bodyPr>
          <a:lstStyle/>
          <a:p>
            <a:pPr eaLnBrk="1" hangingPunct="1">
              <a:buNone/>
            </a:pPr>
            <a:r>
              <a:rPr lang="en-US" sz="3200" dirty="0" smtClean="0">
                <a:latin typeface="Arial" charset="0"/>
              </a:rPr>
              <a:t>Energy</a:t>
            </a:r>
          </a:p>
          <a:p>
            <a:pPr eaLnBrk="1" hangingPunct="1">
              <a:buNone/>
            </a:pPr>
            <a:r>
              <a:rPr lang="en-US" sz="3200" dirty="0" smtClean="0">
                <a:latin typeface="Arial" charset="0"/>
              </a:rPr>
              <a:t>Blood</a:t>
            </a:r>
          </a:p>
          <a:p>
            <a:pPr eaLnBrk="1" hangingPunct="1">
              <a:buNone/>
            </a:pPr>
            <a:r>
              <a:rPr lang="en-US" sz="3200" dirty="0" smtClean="0">
                <a:latin typeface="Arial" charset="0"/>
              </a:rPr>
              <a:t>Body Fluids</a:t>
            </a:r>
          </a:p>
          <a:p>
            <a:pPr eaLnBrk="1" hangingPunct="1">
              <a:buNone/>
            </a:pPr>
            <a:r>
              <a:rPr lang="en-US" sz="3200" dirty="0" smtClean="0">
                <a:latin typeface="Arial" charset="0"/>
              </a:rPr>
              <a:t>Life Essence</a:t>
            </a:r>
          </a:p>
          <a:p>
            <a:pPr eaLnBrk="1" hangingPunct="1">
              <a:buNone/>
            </a:pPr>
            <a:r>
              <a:rPr lang="en-US" sz="3200" dirty="0" smtClean="0">
                <a:latin typeface="Arial" charset="0"/>
              </a:rPr>
              <a:t>Spirit</a:t>
            </a:r>
          </a:p>
        </p:txBody>
      </p:sp>
      <p:sp>
        <p:nvSpPr>
          <p:cNvPr id="7" name="Rectangle 6"/>
          <p:cNvSpPr/>
          <p:nvPr/>
        </p:nvSpPr>
        <p:spPr>
          <a:xfrm>
            <a:off x="0" y="6581001"/>
            <a:ext cx="2895600" cy="276999"/>
          </a:xfrm>
          <a:prstGeom prst="rect">
            <a:avLst/>
          </a:prstGeom>
        </p:spPr>
        <p:txBody>
          <a:bodyPr wrap="square">
            <a:spAutoFit/>
          </a:bodyPr>
          <a:lstStyle/>
          <a:p>
            <a:r>
              <a:rPr lang="en-US" sz="1200" dirty="0" smtClean="0">
                <a:solidFill>
                  <a:schemeClr val="bg1"/>
                </a:solidFill>
              </a:rPr>
              <a:t>Division of Pediatric Anesthesiology</a:t>
            </a:r>
            <a:endParaRPr lang="en-US" sz="1200" dirty="0">
              <a:solidFill>
                <a:schemeClr val="bg1"/>
              </a:solidFill>
            </a:endParaRPr>
          </a:p>
        </p:txBody>
      </p:sp>
      <p:graphicFrame>
        <p:nvGraphicFramePr>
          <p:cNvPr id="219137" name="Object 1"/>
          <p:cNvGraphicFramePr>
            <a:graphicFrameLocks noChangeAspect="1"/>
          </p:cNvGraphicFramePr>
          <p:nvPr/>
        </p:nvGraphicFramePr>
        <p:xfrm>
          <a:off x="5631873" y="2195945"/>
          <a:ext cx="2819400" cy="3619557"/>
        </p:xfrm>
        <a:graphic>
          <a:graphicData uri="http://schemas.openxmlformats.org/presentationml/2006/ole">
            <mc:AlternateContent xmlns:mc="http://schemas.openxmlformats.org/markup-compatibility/2006">
              <mc:Choice xmlns:v="urn:schemas-microsoft-com:vml" Requires="v">
                <p:oleObj spid="_x0000_s1135" name="Photo Editor Photo" r:id="rId5" imgW="5630061" imgH="8819048" progId="">
                  <p:embed/>
                </p:oleObj>
              </mc:Choice>
              <mc:Fallback>
                <p:oleObj name="Photo Editor Photo" r:id="rId5" imgW="5630061" imgH="8819048" progId="">
                  <p:embed/>
                  <p:pic>
                    <p:nvPicPr>
                      <p:cNvPr id="0"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1873" y="2195945"/>
                        <a:ext cx="2819400" cy="361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599" y="6187012"/>
            <a:ext cx="1648691" cy="640425"/>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08635791"/>
      </p:ext>
    </p:extLst>
  </p:cSld>
  <p:clrMapOvr>
    <a:masterClrMapping/>
  </p:clrMapOvr>
  <mc:AlternateContent xmlns:mc="http://schemas.openxmlformats.org/markup-compatibility/2006">
    <mc:Choice xmlns:p14="http://schemas.microsoft.com/office/powerpoint/2010/main" Requires="p14">
      <p:transition spd="slow" p14:dur="2000" advTm="13551"/>
    </mc:Choice>
    <mc:Fallback>
      <p:transition spd="slow" advTm="1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4"/>
          <p:cNvSpPr>
            <a:spLocks noGrp="1"/>
          </p:cNvSpPr>
          <p:nvPr>
            <p:ph type="title"/>
          </p:nvPr>
        </p:nvSpPr>
        <p:spPr/>
        <p:txBody>
          <a:bodyPr/>
          <a:lstStyle/>
          <a:p>
            <a:pPr eaLnBrk="1" hangingPunct="1"/>
            <a:endParaRPr lang="en-US" smtClean="0"/>
          </a:p>
        </p:txBody>
      </p:sp>
      <p:pic>
        <p:nvPicPr>
          <p:cNvPr id="8" name="Picture 3" descr="R:\Scans\Intro slides\II-36.jpg"/>
          <p:cNvPicPr>
            <a:picLocks noGrp="1" noChangeAspect="1" noChangeArrowheads="1"/>
          </p:cNvPicPr>
          <p:nvPr>
            <p:ph idx="1"/>
          </p:nvPr>
        </p:nvPicPr>
        <p:blipFill>
          <a:blip r:embed="rId4" cstate="print"/>
          <a:srcRect/>
          <a:stretch>
            <a:fillRect/>
          </a:stretch>
        </p:blipFill>
        <p:spPr bwMode="auto">
          <a:xfrm>
            <a:off x="4198861" y="0"/>
            <a:ext cx="4945139" cy="6828317"/>
          </a:xfrm>
          <a:prstGeom prst="rect">
            <a:avLst/>
          </a:prstGeom>
          <a:noFill/>
          <a:ln w="9525">
            <a:noFill/>
            <a:miter lim="800000"/>
            <a:headEnd/>
            <a:tailEnd/>
          </a:ln>
        </p:spPr>
      </p:pic>
      <p:pic>
        <p:nvPicPr>
          <p:cNvPr id="22530" name="Picture 4" descr="R:\Scans\Book Slides\c.3\3_14U.JPG"/>
          <p:cNvPicPr>
            <a:picLocks noChangeAspect="1" noChangeArrowheads="1"/>
          </p:cNvPicPr>
          <p:nvPr/>
        </p:nvPicPr>
        <p:blipFill>
          <a:blip r:embed="rId5" cstate="print"/>
          <a:srcRect/>
          <a:stretch>
            <a:fillRect/>
          </a:stretch>
        </p:blipFill>
        <p:spPr bwMode="auto">
          <a:xfrm>
            <a:off x="0" y="0"/>
            <a:ext cx="4724400" cy="6863005"/>
          </a:xfrm>
          <a:prstGeom prst="rect">
            <a:avLst/>
          </a:prstGeom>
          <a:noFill/>
          <a:ln w="9525">
            <a:noFill/>
            <a:miter lim="800000"/>
            <a:headEnd/>
            <a:tailEnd/>
          </a:ln>
        </p:spPr>
      </p:pic>
      <p:sp>
        <p:nvSpPr>
          <p:cNvPr id="7" name="Rectangle 4"/>
          <p:cNvSpPr>
            <a:spLocks noChangeArrowheads="1"/>
          </p:cNvSpPr>
          <p:nvPr/>
        </p:nvSpPr>
        <p:spPr bwMode="auto">
          <a:xfrm>
            <a:off x="0" y="6581775"/>
            <a:ext cx="2614613" cy="276225"/>
          </a:xfrm>
          <a:prstGeom prst="rect">
            <a:avLst/>
          </a:prstGeom>
          <a:noFill/>
          <a:ln w="9525">
            <a:noFill/>
            <a:miter lim="800000"/>
            <a:headEnd/>
            <a:tailEnd/>
          </a:ln>
        </p:spPr>
        <p:txBody>
          <a:bodyPr wrap="none">
            <a:spAutoFit/>
          </a:bodyPr>
          <a:lstStyle/>
          <a:p>
            <a:r>
              <a:rPr lang="en-US" sz="1200" dirty="0">
                <a:solidFill>
                  <a:schemeClr val="bg1"/>
                </a:solidFill>
              </a:rPr>
              <a:t>Division of Pediatric Anesthesiology</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6147612"/>
            <a:ext cx="1828800" cy="71038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62936968"/>
      </p:ext>
    </p:extLst>
  </p:cSld>
  <p:clrMapOvr>
    <a:masterClrMapping/>
  </p:clrMapOvr>
  <mc:AlternateContent xmlns:mc="http://schemas.openxmlformats.org/markup-compatibility/2006">
    <mc:Choice xmlns:p14="http://schemas.microsoft.com/office/powerpoint/2010/main" Requires="p14">
      <p:transition spd="slow" p14:dur="2000" advTm="12793"/>
    </mc:Choice>
    <mc:Fallback>
      <p:transition spd="slow" advTm="1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16657</TotalTime>
  <Words>2927</Words>
  <Application>Microsoft Macintosh PowerPoint</Application>
  <PresentationFormat>On-screen Show (4:3)</PresentationFormat>
  <Paragraphs>316</Paragraphs>
  <Slides>52</Slides>
  <Notes>3</Notes>
  <HiddenSlides>0</HiddenSlides>
  <MMClips>52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61" baseType="lpstr">
      <vt:lpstr>Calibri</vt:lpstr>
      <vt:lpstr>Lucida Sans Unicode</vt:lpstr>
      <vt:lpstr>Verdana</vt:lpstr>
      <vt:lpstr>Wingdings 2</vt:lpstr>
      <vt:lpstr>Wingdings 3</vt:lpstr>
      <vt:lpstr>Arial</vt:lpstr>
      <vt:lpstr>Concourse</vt:lpstr>
      <vt:lpstr>Photo Editor Photo</vt:lpstr>
      <vt:lpstr>Image</vt:lpstr>
      <vt:lpstr> Medical Acupuncture in Pediatric Pain Management  SIAATIP International Congress October 15, 2021</vt:lpstr>
      <vt:lpstr>Disclosure Information for: Juliane Lee, MD Resident Lecture Medical Acupuncture</vt:lpstr>
      <vt:lpstr>GOALS</vt:lpstr>
      <vt:lpstr>OBJECTIVES</vt:lpstr>
      <vt:lpstr>MEDICAL ACUPUNCTURE</vt:lpstr>
      <vt:lpstr>PowerPoint Presentation</vt:lpstr>
      <vt:lpstr>PowerPoint Presentation</vt:lpstr>
      <vt:lpstr>BASIC CONSTITUENTS</vt:lpstr>
      <vt:lpstr>PowerPoint Presentation</vt:lpstr>
      <vt:lpstr>PRINCIPAL MERIDIAN  SYSTEM</vt:lpstr>
      <vt:lpstr>From the Korean National Museum</vt:lpstr>
      <vt:lpstr>Acupuncture as an Adjunct</vt:lpstr>
      <vt:lpstr>Evaluation</vt:lpstr>
      <vt:lpstr>Assessment</vt:lpstr>
      <vt:lpstr>HOW DID WE BECOME INTERESTED IN ACUPUNCTURE?</vt:lpstr>
      <vt:lpstr>PowerPoint Presentation</vt:lpstr>
      <vt:lpstr>WORLD LITERATURE SURVEY:  Clinical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American Academy of Pain Medicine Annual Meeting 2015</vt:lpstr>
      <vt:lpstr>American Academy of Pain Medicine Annual Meeting 2016</vt:lpstr>
      <vt:lpstr>BASIC SCIENCE</vt:lpstr>
      <vt:lpstr>Endogenous Opioid Peptide System</vt:lpstr>
      <vt:lpstr>ELECTRO-ACUPUNCTURE</vt:lpstr>
      <vt:lpstr>How Acupuncture Works</vt:lpstr>
      <vt:lpstr>Multisystem  Physiological Model</vt:lpstr>
      <vt:lpstr>PowerPoint Presentation</vt:lpstr>
      <vt:lpstr>AURICULAR ACUPUNCTURE</vt:lpstr>
      <vt:lpstr>Auricular Homunculus</vt:lpstr>
      <vt:lpstr>Somatotopic Representation on the Surface of the Auricle</vt:lpstr>
      <vt:lpstr>PowerPoint Presentation</vt:lpstr>
      <vt:lpstr>PowerPoint Presentation</vt:lpstr>
      <vt:lpstr>PowerPoint Presentation</vt:lpstr>
      <vt:lpstr>PROs    CONs</vt:lpstr>
      <vt:lpstr>Contraindications</vt:lpstr>
      <vt:lpstr> Complications Are Rare</vt:lpstr>
      <vt:lpstr>PowerPoint Presentation</vt:lpstr>
      <vt:lpstr>Cautions Following Treatment</vt:lpstr>
      <vt:lpstr>PowerPoint Presentation</vt:lpstr>
      <vt:lpstr>Additional Notes</vt:lpstr>
      <vt:lpstr>In Summary</vt:lpstr>
      <vt:lpstr>Riley Chronic Pain Clinic</vt:lpstr>
      <vt:lpstr>Contact Information</vt:lpstr>
      <vt:lpstr>THANK YOU</vt:lpstr>
      <vt:lpstr>Additional Reading</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Pain &amp; Acupuncture</dc:title>
  <dc:creator>juliane</dc:creator>
  <cp:lastModifiedBy>Lee, Juliane</cp:lastModifiedBy>
  <cp:revision>269</cp:revision>
  <dcterms:created xsi:type="dcterms:W3CDTF">2011-01-08T19:01:54Z</dcterms:created>
  <dcterms:modified xsi:type="dcterms:W3CDTF">2021-10-14T04:26:18Z</dcterms:modified>
</cp:coreProperties>
</file>